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1" r:id="rId2"/>
    <p:sldMasterId id="2147483747" r:id="rId3"/>
    <p:sldMasterId id="2147483810" r:id="rId4"/>
  </p:sldMasterIdLst>
  <p:notesMasterIdLst>
    <p:notesMasterId r:id="rId103"/>
  </p:notesMasterIdLst>
  <p:handoutMasterIdLst>
    <p:handoutMasterId r:id="rId104"/>
  </p:handoutMasterIdLst>
  <p:sldIdLst>
    <p:sldId id="568" r:id="rId5"/>
    <p:sldId id="499" r:id="rId6"/>
    <p:sldId id="612" r:id="rId7"/>
    <p:sldId id="501" r:id="rId8"/>
    <p:sldId id="396" r:id="rId9"/>
    <p:sldId id="542" r:id="rId10"/>
    <p:sldId id="557" r:id="rId11"/>
    <p:sldId id="558" r:id="rId12"/>
    <p:sldId id="559" r:id="rId13"/>
    <p:sldId id="560" r:id="rId14"/>
    <p:sldId id="561" r:id="rId15"/>
    <p:sldId id="615" r:id="rId16"/>
    <p:sldId id="562" r:id="rId17"/>
    <p:sldId id="564" r:id="rId18"/>
    <p:sldId id="565" r:id="rId19"/>
    <p:sldId id="566" r:id="rId20"/>
    <p:sldId id="570" r:id="rId21"/>
    <p:sldId id="569" r:id="rId22"/>
    <p:sldId id="539" r:id="rId23"/>
    <p:sldId id="606" r:id="rId24"/>
    <p:sldId id="571" r:id="rId25"/>
    <p:sldId id="408" r:id="rId26"/>
    <p:sldId id="607" r:id="rId27"/>
    <p:sldId id="315" r:id="rId28"/>
    <p:sldId id="369" r:id="rId29"/>
    <p:sldId id="420" r:id="rId30"/>
    <p:sldId id="512" r:id="rId31"/>
    <p:sldId id="453" r:id="rId32"/>
    <p:sldId id="491" r:id="rId33"/>
    <p:sldId id="447" r:id="rId34"/>
    <p:sldId id="608" r:id="rId35"/>
    <p:sldId id="609" r:id="rId36"/>
    <p:sldId id="549" r:id="rId37"/>
    <p:sldId id="546" r:id="rId38"/>
    <p:sldId id="547" r:id="rId39"/>
    <p:sldId id="550" r:id="rId40"/>
    <p:sldId id="551" r:id="rId41"/>
    <p:sldId id="479" r:id="rId42"/>
    <p:sldId id="480" r:id="rId43"/>
    <p:sldId id="481" r:id="rId44"/>
    <p:sldId id="482" r:id="rId45"/>
    <p:sldId id="429" r:id="rId46"/>
    <p:sldId id="441" r:id="rId47"/>
    <p:sldId id="444" r:id="rId48"/>
    <p:sldId id="445" r:id="rId49"/>
    <p:sldId id="439" r:id="rId50"/>
    <p:sldId id="614" r:id="rId51"/>
    <p:sldId id="555" r:id="rId52"/>
    <p:sldId id="520" r:id="rId53"/>
    <p:sldId id="517" r:id="rId54"/>
    <p:sldId id="519" r:id="rId55"/>
    <p:sldId id="521" r:id="rId56"/>
    <p:sldId id="522" r:id="rId57"/>
    <p:sldId id="523" r:id="rId58"/>
    <p:sldId id="524" r:id="rId59"/>
    <p:sldId id="525" r:id="rId60"/>
    <p:sldId id="526" r:id="rId61"/>
    <p:sldId id="527" r:id="rId62"/>
    <p:sldId id="541" r:id="rId63"/>
    <p:sldId id="572" r:id="rId64"/>
    <p:sldId id="573" r:id="rId65"/>
    <p:sldId id="574" r:id="rId66"/>
    <p:sldId id="575" r:id="rId67"/>
    <p:sldId id="576" r:id="rId68"/>
    <p:sldId id="577" r:id="rId69"/>
    <p:sldId id="578" r:id="rId70"/>
    <p:sldId id="579" r:id="rId71"/>
    <p:sldId id="552" r:id="rId72"/>
    <p:sldId id="553" r:id="rId73"/>
    <p:sldId id="554" r:id="rId74"/>
    <p:sldId id="537" r:id="rId75"/>
    <p:sldId id="580" r:id="rId76"/>
    <p:sldId id="581" r:id="rId77"/>
    <p:sldId id="582" r:id="rId78"/>
    <p:sldId id="583" r:id="rId79"/>
    <p:sldId id="584" r:id="rId80"/>
    <p:sldId id="585" r:id="rId81"/>
    <p:sldId id="586" r:id="rId82"/>
    <p:sldId id="505" r:id="rId83"/>
    <p:sldId id="587" r:id="rId84"/>
    <p:sldId id="510" r:id="rId85"/>
    <p:sldId id="597" r:id="rId86"/>
    <p:sldId id="598" r:id="rId87"/>
    <p:sldId id="599" r:id="rId88"/>
    <p:sldId id="600" r:id="rId89"/>
    <p:sldId id="601" r:id="rId90"/>
    <p:sldId id="602" r:id="rId91"/>
    <p:sldId id="603" r:id="rId92"/>
    <p:sldId id="604" r:id="rId93"/>
    <p:sldId id="605" r:id="rId94"/>
    <p:sldId id="502" r:id="rId95"/>
    <p:sldId id="504" r:id="rId96"/>
    <p:sldId id="493" r:id="rId97"/>
    <p:sldId id="495" r:id="rId98"/>
    <p:sldId id="503" r:id="rId99"/>
    <p:sldId id="613" r:id="rId100"/>
    <p:sldId id="514" r:id="rId101"/>
    <p:sldId id="402" r:id="rId10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адежда" initials="Н" lastIdx="1" clrIdx="0">
    <p:extLst>
      <p:ext uri="{19B8F6BF-5375-455C-9EA6-DF929625EA0E}">
        <p15:presenceInfo xmlns:p15="http://schemas.microsoft.com/office/powerpoint/2012/main" userId="Надежд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0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17" autoAdjust="0"/>
    <p:restoredTop sz="99167" autoAdjust="0"/>
  </p:normalViewPr>
  <p:slideViewPr>
    <p:cSldViewPr>
      <p:cViewPr varScale="1">
        <p:scale>
          <a:sx n="86" d="100"/>
          <a:sy n="86" d="100"/>
        </p:scale>
        <p:origin x="1277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8472"/>
    </p:cViewPr>
  </p:sorterViewPr>
  <p:notesViewPr>
    <p:cSldViewPr>
      <p:cViewPr varScale="1">
        <p:scale>
          <a:sx n="83" d="100"/>
          <a:sy n="83" d="100"/>
        </p:scale>
        <p:origin x="-315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07" Type="http://schemas.openxmlformats.org/officeDocument/2006/relationships/viewProps" Target="viewProps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slide" Target="slides/slide83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103" Type="http://schemas.openxmlformats.org/officeDocument/2006/relationships/notesMaster" Target="notesMasters/notesMaster1.xml"/><Relationship Id="rId108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tableStyles" Target="tableStyles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1-27T13:41:21.456" idx="1">
    <p:pos x="10" y="10"/>
    <p:text>Модуль можно использовать и как дополнение к контентной странице. Если в проекте есть</p:text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881630-080F-4E35-9FB1-158D91134BFA}" type="datetimeFigureOut">
              <a:rPr lang="ru-RU" smtClean="0"/>
              <a:t>18.09.2015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A50071-2E90-44E1-ADF4-3CF0D8687C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9914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18AB190-3575-4480-9C2A-D48D0E2C3C64}" type="datetimeFigureOut">
              <a:rPr lang="ru-RU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72B951D8-978D-4B26-94A5-5FFE80723F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9584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Translations/WCAG20-ru/WCAG20-ru-20130220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36022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2039963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12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3925" y="758825"/>
            <a:ext cx="4986338" cy="3740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027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23543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814180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23710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878021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CDFCF6C-6514-4455-ACF1-E20298BA4C03}" type="slidenum">
              <a:rPr lang="ru-RU" b="0" smtClean="0"/>
              <a:pPr eaLnBrk="1" hangingPunct="1">
                <a:defRPr/>
              </a:pPr>
              <a:t>17</a:t>
            </a:fld>
            <a:endParaRPr lang="ru-RU" b="0" smtClean="0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969757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01636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19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2757492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F2508A-BE67-4E95-8659-D90855105147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20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475319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7727184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5428078-2B84-4722-A7E1-BACA7193D565}" type="slidenum">
              <a:rPr lang="en-US" smtClean="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mtClean="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99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6913"/>
            <a:ext cx="4567237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40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050500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22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1331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F2508A-BE67-4E95-8659-D90855105147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23</a:t>
            </a:fld>
            <a:endParaRPr lang="ru-RU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9621638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E72C3C-0D66-4431-B3DF-221228B5C1BA}" type="slidenum">
              <a:rPr lang="ru-RU" smtClean="0"/>
              <a:pPr>
                <a:defRPr/>
              </a:pPr>
              <a:t>24</a:t>
            </a:fld>
            <a:endParaRPr lang="ru-RU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6222421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D37724-A379-483B-919E-FD8D2C37EDF1}" type="slidenum">
              <a:rPr lang="ru-RU" smtClean="0"/>
              <a:pPr>
                <a:defRPr/>
              </a:pPr>
              <a:t>25</a:t>
            </a:fld>
            <a:endParaRPr lang="ru-RU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459719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09D93A3-A70A-4D91-8749-0FDC04AB884A}" type="slidenum">
              <a:rPr lang="ru-RU" b="0" smtClean="0"/>
              <a:pPr eaLnBrk="1" hangingPunct="1">
                <a:defRPr/>
              </a:pPr>
              <a:t>26</a:t>
            </a:fld>
            <a:endParaRPr lang="ru-RU" b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269001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09D93A3-A70A-4D91-8749-0FDC04AB884A}" type="slidenum">
              <a:rPr lang="ru-RU" b="0" smtClean="0"/>
              <a:pPr eaLnBrk="1" hangingPunct="1">
                <a:defRPr/>
              </a:pPr>
              <a:t>27</a:t>
            </a:fld>
            <a:endParaRPr lang="ru-RU" b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151847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09D93A3-A70A-4D91-8749-0FDC04AB884A}" type="slidenum">
              <a:rPr lang="ru-RU" b="0" smtClean="0"/>
              <a:pPr eaLnBrk="1" hangingPunct="1">
                <a:defRPr/>
              </a:pPr>
              <a:t>28</a:t>
            </a:fld>
            <a:endParaRPr lang="ru-RU" b="0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4414966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fld id="{213AF048-5587-F44C-A26C-58724CF8EA8D}" type="slidenum">
              <a:rPr lang="ru-RU" b="0"/>
              <a:pPr/>
              <a:t>29</a:t>
            </a:fld>
            <a:endParaRPr lang="ru-RU" b="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kumimoji="0" lang="ru-RU"/>
          </a:p>
        </p:txBody>
      </p:sp>
    </p:spTree>
    <p:extLst>
      <p:ext uri="{BB962C8B-B14F-4D97-AF65-F5344CB8AC3E}">
        <p14:creationId xmlns:p14="http://schemas.microsoft.com/office/powerpoint/2010/main" val="36347494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447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098503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26347-9DB2-4361-9796-910523FE38F1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4049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33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5762372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>
              <a:tabLst>
                <a:tab pos="633413" algn="l"/>
                <a:tab pos="1268413" algn="l"/>
                <a:tab pos="1903413" algn="l"/>
                <a:tab pos="2538413" algn="l"/>
              </a:tabLst>
            </a:pPr>
            <a:fld id="{A174F854-F617-4F15-8A73-4A1DBD26E63D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pPr algn="r">
                <a:tabLst>
                  <a:tab pos="633413" algn="l"/>
                  <a:tab pos="1268413" algn="l"/>
                  <a:tab pos="1903413" algn="l"/>
                  <a:tab pos="2538413" algn="l"/>
                </a:tabLst>
              </a:pPr>
              <a:t>34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580760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35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68825" cy="3427412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9673917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Туристические маршруты.  </a:t>
            </a:r>
            <a:r>
              <a:rPr lang="ru-RU" sz="1200" dirty="0" smtClean="0"/>
              <a:t>Куда пойти в свободное время? Смотрите туристические маршруты на карте и выбирайте то, что вам интересно.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2109854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C00000"/>
              </a:buClr>
              <a:buFont typeface="Wingdings" pitchFamily="2" charset="2"/>
              <a:buNone/>
            </a:pPr>
            <a:endParaRPr lang="ru-RU" sz="1200" dirty="0" smtClean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18568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pPr marL="228600" indent="-228600">
              <a:buClr>
                <a:srgbClr val="C00000"/>
              </a:buClr>
              <a:buFont typeface="+mj-lt"/>
              <a:buAutoNum type="arabicPeriod"/>
            </a:pPr>
            <a:r>
              <a:rPr lang="ru-RU" b="1" dirty="0" smtClean="0"/>
              <a:t>WCAG 2.0 </a:t>
            </a:r>
            <a:r>
              <a:rPr lang="en-US" dirty="0" smtClean="0"/>
              <a:t>-</a:t>
            </a:r>
            <a:r>
              <a:rPr lang="ru-RU" dirty="0" smtClean="0"/>
              <a:t> </a:t>
            </a:r>
            <a:r>
              <a:rPr lang="en-US" b="1" dirty="0" smtClean="0"/>
              <a:t>Web Content Accessibility Guidelines</a:t>
            </a:r>
            <a:endParaRPr lang="en-US" dirty="0" smtClean="0"/>
          </a:p>
          <a:p>
            <a:pPr marL="357188">
              <a:buClr>
                <a:srgbClr val="C00000"/>
              </a:buClr>
            </a:pPr>
            <a:r>
              <a:rPr lang="en-US" sz="1400" dirty="0" smtClean="0">
                <a:hlinkClick r:id="rId3"/>
              </a:rPr>
              <a:t>http://www.w3.org/Translations/WCAG20-ru/WCAG20-ru-20130220/</a:t>
            </a:r>
            <a:endParaRPr lang="en-US" sz="1400" dirty="0" smtClean="0"/>
          </a:p>
          <a:p>
            <a:pPr marL="357188">
              <a:buClr>
                <a:srgbClr val="C00000"/>
              </a:buClr>
            </a:pPr>
            <a:r>
              <a:rPr lang="ru-RU" sz="1200" dirty="0" smtClean="0"/>
              <a:t>предлагает многочисленные рекомендации, направленные на обеспечение большей доступности веб-контента</a:t>
            </a:r>
            <a:r>
              <a:rPr lang="en-US" sz="1200" dirty="0" smtClean="0"/>
              <a:t> </a:t>
            </a:r>
            <a:r>
              <a:rPr lang="ru-RU" sz="1200" dirty="0" smtClean="0"/>
              <a:t>для более широкого круга пользователей с ограниченными возможностями здоровья.</a:t>
            </a:r>
          </a:p>
          <a:p>
            <a:pPr marL="357188">
              <a:buClr>
                <a:srgbClr val="C00000"/>
              </a:buClr>
            </a:pPr>
            <a:r>
              <a:rPr lang="ru-RU" sz="1200" dirty="0" smtClean="0"/>
              <a:t>Для удовлетворения потребностей различных групп пользователей в различных ситуациях Руководство определяет три уровня соответствия: А (низший), АА (средний) и ААА (наивысший).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None/>
              <a:tabLst/>
              <a:defRPr/>
            </a:pPr>
            <a:r>
              <a:rPr lang="ru-RU" b="0" dirty="0" smtClean="0"/>
              <a:t>2. Применение стандарта </a:t>
            </a:r>
            <a:r>
              <a:rPr lang="en-US" b="0" dirty="0" smtClean="0"/>
              <a:t>wcag2.0 </a:t>
            </a:r>
            <a:r>
              <a:rPr lang="ru-RU" b="0" dirty="0" smtClean="0"/>
              <a:t>позволило сделать веб-контент доступным для более широкого круга пользователей с ограниченными возможностями здоровья.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+mj-lt"/>
              <a:buNone/>
              <a:tabLst/>
              <a:defRPr/>
            </a:pPr>
            <a:r>
              <a:rPr lang="ru-RU" b="0" dirty="0" smtClean="0"/>
              <a:t>3. Руководство по обеспечению веб-контента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Расшифровка пунктов стандарта </a:t>
            </a:r>
            <a:r>
              <a:rPr lang="en-US" sz="1200" dirty="0" smtClean="0"/>
              <a:t>wcag2.0</a:t>
            </a:r>
            <a:r>
              <a:rPr lang="ru-RU" sz="1200" dirty="0" smtClean="0"/>
              <a:t>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Оценка по трем уровням соответствия: А (низший), АА (средний) и ААА (наивысший).</a:t>
            </a: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Демонстрационный контент и ссылки на примеры.</a:t>
            </a:r>
          </a:p>
          <a:p>
            <a:pPr marL="571500" indent="-571500">
              <a:buFont typeface="Wingdings" pitchFamily="2" charset="2"/>
              <a:buChar char="ü"/>
            </a:pPr>
            <a:endParaRPr lang="ru-RU" sz="1200" dirty="0" smtClean="0"/>
          </a:p>
          <a:p>
            <a:r>
              <a:rPr lang="ru-RU" sz="1200" dirty="0" smtClean="0"/>
              <a:t>С помощью руководства по обеспечению доступности контента вы сможете проверить свой проект на предмет соответствия стандарту </a:t>
            </a:r>
            <a:r>
              <a:rPr lang="en-US" sz="1200" dirty="0" smtClean="0"/>
              <a:t>wcag2.0</a:t>
            </a:r>
            <a:r>
              <a:rPr lang="ru-RU" sz="1200" dirty="0" smtClean="0"/>
              <a:t> и вести необходимые корректировки</a:t>
            </a:r>
            <a:r>
              <a:rPr lang="en-US" sz="1200" dirty="0" smtClean="0"/>
              <a:t> </a:t>
            </a:r>
            <a:r>
              <a:rPr lang="ru-RU" sz="1200" dirty="0" smtClean="0"/>
              <a:t>в шаблоны и контент</a:t>
            </a:r>
          </a:p>
          <a:p>
            <a:endParaRPr lang="ru-RU" sz="1200" b="0" dirty="0" smtClean="0"/>
          </a:p>
          <a:p>
            <a:endParaRPr lang="ru-RU" sz="1200" b="0" dirty="0" smtClean="0"/>
          </a:p>
          <a:p>
            <a:pPr marL="228600" indent="-228600">
              <a:buClr>
                <a:srgbClr val="C00000"/>
              </a:buClr>
              <a:buFont typeface="+mj-lt"/>
              <a:buAutoNum type="arabicPeriod"/>
            </a:pPr>
            <a:r>
              <a:rPr lang="ru-RU" sz="1200" b="1" dirty="0" smtClean="0"/>
              <a:t>Доработан раздел «Обращения граждан» 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Автоматизированный учет обращений.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Выбор темы обращения: «Дворы», «Дороги», «Незаконное строительство» и др.</a:t>
            </a:r>
          </a:p>
          <a:p>
            <a:pPr indent="14288">
              <a:buClr>
                <a:srgbClr val="C00000"/>
              </a:buClr>
              <a:buFont typeface="Arial" pitchFamily="34" charset="0"/>
              <a:buChar char="•"/>
            </a:pPr>
            <a:r>
              <a:rPr lang="ru-RU" sz="1200" dirty="0" smtClean="0"/>
              <a:t>Управление обращениями из личного кабинета: отслеживание статуса; создание/ удаление обращений.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ru-RU" sz="1200" b="1" dirty="0" smtClean="0"/>
              <a:t>2. Добавлен раздел «Телефоны экстренных служб и телефоны доверия»</a:t>
            </a:r>
            <a:r>
              <a:rPr lang="ru-RU" sz="1200" dirty="0" smtClean="0"/>
              <a:t>: все необходимые телефоны, по которым гражданин сможет обратится в трудных ситуациях</a:t>
            </a:r>
          </a:p>
          <a:p>
            <a:pPr marL="6286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b="1" dirty="0" smtClean="0"/>
              <a:t>Шаблоны оптимизированы под планшеты</a:t>
            </a:r>
          </a:p>
          <a:p>
            <a:pPr indent="0">
              <a:buClr>
                <a:srgbClr val="C00000"/>
              </a:buClr>
              <a:buNone/>
            </a:pPr>
            <a:endParaRPr lang="ru-RU" sz="2000" dirty="0" smtClean="0"/>
          </a:p>
          <a:p>
            <a:pPr marL="628650" lvl="4" indent="-268288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/>
              <a:t>Оптимизирован код верстки, исправлены ошибки в работе </a:t>
            </a:r>
            <a:r>
              <a:rPr lang="ru-RU" dirty="0" err="1" smtClean="0"/>
              <a:t>информеров</a:t>
            </a:r>
            <a:r>
              <a:rPr lang="ru-RU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dirty="0" smtClean="0"/>
          </a:p>
          <a:p>
            <a:pPr marL="228600" indent="-228600">
              <a:buFont typeface="+mj-lt"/>
              <a:buAutoNum type="arabicPeriod"/>
            </a:pPr>
            <a:endParaRPr lang="ru-RU" dirty="0" smtClean="0"/>
          </a:p>
          <a:p>
            <a:endParaRPr lang="ru-RU" b="0" dirty="0" smtClean="0"/>
          </a:p>
          <a:p>
            <a: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Tx/>
              <a:buFont typeface="Wingdings" pitchFamily="2" charset="2"/>
              <a:buChar char="ü"/>
              <a:tabLst/>
              <a:defRPr/>
            </a:pPr>
            <a:endParaRPr lang="ru-RU" b="0" dirty="0" smtClean="0"/>
          </a:p>
          <a:p>
            <a:pPr marL="342900" indent="-342900">
              <a:buClr>
                <a:srgbClr val="C00000"/>
              </a:buClr>
              <a:buFont typeface="Wingdings" pitchFamily="2" charset="2"/>
              <a:buChar char="ü"/>
            </a:pPr>
            <a:endParaRPr lang="ru-RU" sz="1200" b="0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506636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39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723611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40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7784101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41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Туристические маршруты.  </a:t>
            </a:r>
            <a:r>
              <a:rPr lang="ru-RU" sz="1200" dirty="0" smtClean="0"/>
              <a:t>Куда пойти в свободное время? Смотрите туристические маршруты на карте и выбирайте то, что вам интересно.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0423604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1B4E9E-5F91-495B-8B3B-ADA5940E218B}" type="slidenum">
              <a:rPr lang="ru-RU" smtClean="0"/>
              <a:pPr>
                <a:defRPr/>
              </a:pPr>
              <a:t>5</a:t>
            </a:fld>
            <a:endParaRPr lang="ru-RU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832101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2277669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22338" y="747713"/>
            <a:ext cx="4991100" cy="37433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121742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485552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49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Информирование  граждан о государственных услугах и местах их предоставления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Обеспечение доступа к наиболее востребованным услугам (на примере штрафов ГИБДД)</a:t>
            </a:r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Участие граждан в улучшении жизни города, края, области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Мобильный справочник городских объектов и телефонов доверия</a:t>
            </a:r>
          </a:p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dirty="0" smtClean="0"/>
              <a:t>Решение ориентировано на администрации города, края, области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Мобильное приложение для сайта государственной организации – это не  только возможность получать популярные электронные услуги в любой точке планеты, где есть доступ к сети </a:t>
            </a:r>
            <a:r>
              <a:rPr lang="ru-RU" dirty="0" err="1" smtClean="0"/>
              <a:t>Internet</a:t>
            </a:r>
            <a:r>
              <a:rPr lang="ru-RU" dirty="0" smtClean="0"/>
              <a:t>, но и  активно участвовать в диалоге с властями, быть в курсе важных событий и легко планировать свой досуг.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5016156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</a:rPr>
              <a:pPr/>
              <a:t>50</a:t>
            </a:fld>
            <a:endParaRPr kumimoji="0"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1599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633413" algn="l"/>
                <a:tab pos="1268413" algn="l"/>
                <a:tab pos="1903413" algn="l"/>
                <a:tab pos="2538413" algn="l"/>
              </a:tabLs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fld id="{2C99266E-324F-5F42-A255-B59A669451D1}" type="slidenum">
              <a:rPr kumimoji="0" lang="en-US" sz="1200">
                <a:solidFill>
                  <a:srgbClr val="000000"/>
                </a:solidFill>
                <a:latin typeface="Times New Roman" charset="0"/>
                <a:ea typeface="Calibri"/>
                <a:cs typeface="Calibri"/>
              </a:rPr>
              <a:pPr/>
              <a:t>51</a:t>
            </a:fld>
            <a:endParaRPr kumimoji="0" lang="en-US" sz="1200" dirty="0">
              <a:solidFill>
                <a:srgbClr val="000000"/>
              </a:solidFill>
              <a:latin typeface="Times New Roman" charset="0"/>
              <a:ea typeface="Calibri"/>
              <a:cs typeface="Calibri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pPr>
              <a:spcBef>
                <a:spcPct val="0"/>
              </a:spcBef>
            </a:pPr>
            <a:endParaRPr kumimoji="0" lang="ru-RU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743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52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Гид по  государственным услугам с описанием необходимых документов, порядком и условий предоставления услуг (с показом популярных электронных услуг).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6033264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53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7085658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54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/>
              <a:t>Возможность выбора тематики обращений и отслеживания статуса обращения.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60571319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55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148617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56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Гид по административным и социальным объектам города</a:t>
            </a:r>
            <a:r>
              <a:rPr lang="ru-RU" sz="1200" dirty="0" smtClean="0"/>
              <a:t>, области, края – в виде интерактивной карты, с возможностью выбрать тип показываемых объектов и проложить маршрут (возможен показ ближайших к местонахождению пользователя объектов) и мобильный справочник объектов с адресами, телефонами и графиком работы.</a:t>
            </a:r>
            <a:endParaRPr lang="ru-RU" sz="800" dirty="0" smtClean="0"/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290788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57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Афиша  важных событий города </a:t>
            </a:r>
            <a:r>
              <a:rPr lang="ru-RU" sz="1200" dirty="0" smtClean="0"/>
              <a:t>-Вы будете всегда в курсе официальных мероприятий, городских праздников, фестивалей и выставок.</a:t>
            </a:r>
          </a:p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1200" dirty="0" smtClean="0"/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22044937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1FCDFF-215A-4F01-B36C-032AEFE7820A}" type="slidenum">
              <a:rPr lang="ru-RU">
                <a:solidFill>
                  <a:prstClr val="black"/>
                </a:solidFill>
                <a:latin typeface="Calibri"/>
              </a:rPr>
              <a:pPr>
                <a:defRPr/>
              </a:pPr>
              <a:t>58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lvl="0" indent="-285750">
              <a:buClr>
                <a:srgbClr val="C00000"/>
              </a:buClr>
              <a:buFont typeface="Wingdings" pitchFamily="2" charset="2"/>
              <a:buChar char="ü"/>
            </a:pPr>
            <a:endParaRPr lang="ru-RU" sz="800" dirty="0" smtClean="0"/>
          </a:p>
          <a:p>
            <a:pPr>
              <a:buClr>
                <a:srgbClr val="C00000"/>
              </a:buClr>
              <a:buFont typeface="Wingdings" pitchFamily="2" charset="2"/>
              <a:buChar char="ü"/>
            </a:pPr>
            <a:r>
              <a:rPr lang="ru-RU" sz="1200" b="1" dirty="0" smtClean="0"/>
              <a:t>Туристические маршруты.  </a:t>
            </a:r>
            <a:r>
              <a:rPr lang="ru-RU" sz="1200" dirty="0" smtClean="0"/>
              <a:t>Куда пойти в свободное время? Смотрите туристические маршруты на карте и выбирайте то, что вам интересно.</a:t>
            </a:r>
          </a:p>
          <a:p>
            <a:pPr eaLnBrk="1" hangingPunct="1"/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84214589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204756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 eaLnBrk="1" hangingPunct="1"/>
            <a:fld id="{BFFA4101-6352-E34D-AC61-62C667B9F3B2}" type="slidenum">
              <a:rPr lang="ru-RU" b="0"/>
              <a:pPr eaLnBrk="1" hangingPunct="1"/>
              <a:t>60</a:t>
            </a:fld>
            <a:endParaRPr lang="ru-RU" b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7568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61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494420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32262797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62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6160336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63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9883054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64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8697257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65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5639310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66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1695973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67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06452443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68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65307978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69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0871000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70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17143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71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86880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36008940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3420" y="4740037"/>
            <a:ext cx="5467349" cy="449056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7713"/>
            <a:ext cx="4992688" cy="374332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0995786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21158719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74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48864517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75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45887034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D801466-1841-4A0D-80BF-46EE77553928}" type="slidenum">
              <a:rPr lang="ru-RU" b="0" smtClean="0">
                <a:latin typeface="Calibri"/>
              </a:rPr>
              <a:pPr eaLnBrk="1" hangingPunct="1"/>
              <a:t>76</a:t>
            </a:fld>
            <a:endParaRPr lang="ru-RU" b="0" dirty="0" smtClean="0">
              <a:latin typeface="Calibri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89512" cy="3741738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85750" indent="-285750">
              <a:buClr>
                <a:srgbClr val="C00000"/>
              </a:buClr>
              <a:buFont typeface="Wingdings" pitchFamily="2" charset="2"/>
              <a:buChar char="ü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Мы стремились сделать проще и удобнее три основных сценария записи, на которые можно попасть с первых шагов: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конкретному врачу 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к специалисту</a:t>
            </a:r>
          </a:p>
          <a:p>
            <a:pPr marL="285750" indent="-17463">
              <a:buClr>
                <a:srgbClr val="C00000"/>
              </a:buClr>
              <a:buFont typeface="Symbol" pitchFamily="18" charset="2"/>
              <a:buChar char=""/>
            </a:pPr>
            <a:r>
              <a:rPr lang="ru-RU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 Запись на конкретную услугу</a:t>
            </a:r>
          </a:p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182342911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94C72F6-75EB-45A6-ADCE-7FF773284526}" type="slidenum">
              <a:rPr lang="ru-RU" b="0">
                <a:solidFill>
                  <a:prstClr val="black"/>
                </a:solidFill>
              </a:rPr>
              <a:pPr eaLnBrk="1" hangingPunct="1"/>
              <a:t>80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12392745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81D7D32-9848-4EE5-847F-36DB26515EE1}" type="slidenum">
              <a:rPr lang="ru-RU" b="0" smtClean="0">
                <a:solidFill>
                  <a:srgbClr val="000000"/>
                </a:solidFill>
              </a:rPr>
              <a:pPr eaLnBrk="1" hangingPunct="1"/>
              <a:t>81</a:t>
            </a:fld>
            <a:endParaRPr lang="ru-RU" b="0" smtClean="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23968525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E7CCB0-DBF4-42D8-BC0D-9994DCB0A7FE}" type="slidenum">
              <a:rPr lang="ru-RU" smtClean="0"/>
              <a:pPr>
                <a:defRPr/>
              </a:pPr>
              <a:t>82</a:t>
            </a:fld>
            <a:endParaRPr lang="ru-RU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3968307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46A598-7E39-4ABC-A992-C3DEFC77F869}" type="slidenum">
              <a:rPr lang="ru-RU" smtClean="0"/>
              <a:pPr>
                <a:defRPr/>
              </a:pPr>
              <a:t>83</a:t>
            </a:fld>
            <a:endParaRPr lang="ru-RU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4720404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84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399559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1420337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85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765626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86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93689793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A02347-C432-4AA3-9B6D-5624AC8E251A}" type="slidenum">
              <a:rPr lang="ru-RU" smtClean="0"/>
              <a:pPr>
                <a:defRPr/>
              </a:pPr>
              <a:t>87</a:t>
            </a:fld>
            <a:endParaRPr lang="ru-RU" dirty="0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6003191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89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89981299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6931207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4EC97F-E5DE-43C1-869A-5610F80BC9C1}" type="slidenum">
              <a:rPr lang="ru-RU" b="0">
                <a:solidFill>
                  <a:prstClr val="black"/>
                </a:solidFill>
              </a:rPr>
              <a:pPr eaLnBrk="1" hangingPunct="1"/>
              <a:t>91</a:t>
            </a:fld>
            <a:endParaRPr lang="ru-RU" b="0">
              <a:solidFill>
                <a:prstClr val="black"/>
              </a:solidFill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98748284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2C3EBA6-9F86-42F0-9A17-40EE5C7C3989}" type="slidenum">
              <a:rPr lang="ru-RU" b="0" smtClean="0">
                <a:solidFill>
                  <a:prstClr val="black"/>
                </a:solidFill>
              </a:rPr>
              <a:pPr eaLnBrk="1" hangingPunct="1"/>
              <a:t>92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23234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DD0D90-6155-4204-8DC0-79721D667CAE}" type="slidenum">
              <a:rPr lang="ru-RU" smtClean="0"/>
              <a:pPr>
                <a:defRPr/>
              </a:pPr>
              <a:t>94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85715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B8650B51-0846-4D1F-A018-2119F407E696}" type="slidenum">
              <a:rPr lang="ru-RU" b="0" smtClean="0">
                <a:solidFill>
                  <a:prstClr val="black"/>
                </a:solidFill>
              </a:rPr>
              <a:pPr eaLnBrk="1" hangingPunct="1">
                <a:defRPr/>
              </a:pPr>
              <a:t>95</a:t>
            </a:fld>
            <a:endParaRPr lang="ru-RU" b="0" smtClean="0">
              <a:solidFill>
                <a:prstClr val="black"/>
              </a:solidFill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726027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26288109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96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544242348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B69415-5EF1-49DE-A4D4-E828C555D091}" type="slidenum">
              <a:rPr lang="ru-RU" smtClean="0"/>
              <a:pPr>
                <a:defRPr/>
              </a:pPr>
              <a:t>97</a:t>
            </a:fld>
            <a:endParaRPr lang="ru-RU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96927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B83F2-B524-49FA-A81B-2BCB5FEFC482}" type="datetimeFigureOut">
              <a:rPr lang="ru-RU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A66DD-E4D9-4888-8CB8-ABE355587C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300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654F73-60AE-419D-91D1-CEA73712845A}" type="datetimeFigureOut">
              <a:rPr lang="ru-RU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FF1A4-E4BE-4799-AD22-64A95DD31E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76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178CF-349D-4FF6-93EB-B38C63BE0A28}" type="datetimeFigureOut">
              <a:rPr lang="ru-RU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B0FE6-D6E1-4B0E-AA41-AC5EDC5DF2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153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3D907-0F92-40D7-A146-A08CC110C8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2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5161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017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2740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62165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1690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0019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0036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39C06-A193-4B3C-B6CF-1E07FA89147B}" type="datetimeFigureOut">
              <a:rPr lang="ru-RU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117E0-0C74-4ACF-9407-F3333BE9A5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321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0601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52832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926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81347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AD4972-F827-EA45-BC7E-AA4F0DEE898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51138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2559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116633"/>
            <a:ext cx="8229600" cy="706091"/>
          </a:xfrm>
        </p:spPr>
        <p:txBody>
          <a:bodyPr/>
          <a:lstStyle>
            <a:lvl1pPr>
              <a:defRPr baseline="0"/>
            </a:lvl1pPr>
          </a:lstStyle>
          <a:p>
            <a:r>
              <a:rPr lang="ru-RU" dirty="0" smtClean="0"/>
              <a:t>Заголовок слайда</a:t>
            </a:r>
            <a:r>
              <a:rPr lang="en-US" dirty="0" smtClean="0"/>
              <a:t>	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7965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49626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9365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3137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D0621-8F09-484E-9451-01BDE75AC6A2}" type="datetimeFigureOut">
              <a:rPr lang="ru-RU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EDF14-A1AB-4967-BCDC-30C8D5B2C3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439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1043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50207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01476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9058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37616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59933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AD4972-F827-EA45-BC7E-AA4F0DEE898C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60038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9B83F2-B524-49FA-A81B-2BCB5FEFC482}" type="datetimeFigureOut">
              <a:rPr lang="ru-RU" smtClean="0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6A66DD-E4D9-4888-8CB8-ABE355587CA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739C06-A193-4B3C-B6CF-1E07FA89147B}" type="datetimeFigureOut">
              <a:rPr lang="ru-RU" smtClean="0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117E0-0C74-4ACF-9407-F3333BE9A58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44D0621-8F09-484E-9451-01BDE75AC6A2}" type="datetimeFigureOut">
              <a:rPr lang="ru-RU" smtClean="0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7EDF14-A1AB-4967-BCDC-30C8D5B2C3F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2449-9F3E-4264-A109-D29B8A76399F}" type="datetimeFigureOut">
              <a:rPr lang="ru-RU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09031-113D-4428-B497-E649A3CAE1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0718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152449-9F3E-4264-A109-D29B8A76399F}" type="datetimeFigureOut">
              <a:rPr lang="ru-RU" smtClean="0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409031-113D-4428-B497-E649A3CAE16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BA00AE-3AC6-4005-AF6E-9E2F1962CABE}" type="datetimeFigureOut">
              <a:rPr lang="ru-RU" smtClean="0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A1F22B-F482-450B-B377-64ADBB737A6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4705C55-8A8C-4EF2-8C63-97E48BE121D8}" type="datetimeFigureOut">
              <a:rPr lang="ru-RU" smtClean="0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8B014D-A247-4775-9594-57D6A91354F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002448-6793-4981-A8CF-AB43531BEE45}" type="datetimeFigureOut">
              <a:rPr lang="ru-RU" smtClean="0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8296C-E8AE-4880-AF36-366F2FD4465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B07B24-BE34-4686-B6DC-10B87E769E14}" type="datetimeFigureOut">
              <a:rPr lang="ru-RU" smtClean="0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36BD6D-25D8-4A0A-A7AC-CEEB35BD4F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743846-3DE9-41EC-AC96-88BF685FA236}" type="datetimeFigureOut">
              <a:rPr lang="ru-RU" smtClean="0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C0F9EA-D27B-49A9-9534-05197023FE9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654F73-60AE-419D-91D1-CEA73712845A}" type="datetimeFigureOut">
              <a:rPr lang="ru-RU" smtClean="0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3FF1A4-E4BE-4799-AD22-64A95DD31EE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6178CF-349D-4FF6-93EB-B38C63BE0A28}" type="datetimeFigureOut">
              <a:rPr lang="ru-RU" smtClean="0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AB0FE6-D6E1-4B0E-AA41-AC5EDC5DF22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A00AE-3AC6-4005-AF6E-9E2F1962CABE}" type="datetimeFigureOut">
              <a:rPr lang="ru-RU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1F22B-F482-450B-B377-64ADBB737A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0300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705C55-8A8C-4EF2-8C63-97E48BE121D8}" type="datetimeFigureOut">
              <a:rPr lang="ru-RU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B014D-A247-4775-9594-57D6A91354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468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02448-6793-4981-A8CF-AB43531BEE45}" type="datetimeFigureOut">
              <a:rPr lang="ru-RU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8296C-E8AE-4880-AF36-366F2FD446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778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07B24-BE34-4686-B6DC-10B87E769E14}" type="datetimeFigureOut">
              <a:rPr lang="ru-RU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6BD6D-25D8-4A0A-A7AC-CEEB35BD4F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054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43846-3DE9-41EC-AC96-88BF685FA236}" type="datetimeFigureOut">
              <a:rPr lang="ru-RU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0F9EA-D27B-49A9-9534-05197023FE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04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BD3943E-DC21-42F6-9231-E7D01E9C3F97}" type="datetimeFigureOut">
              <a:rPr lang="ru-RU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6D6B86B-B643-490F-B9C2-6031DEE40E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62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822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2628D42-B50C-4519-ADCF-28839E69E7B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53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ABD3943E-DC21-42F6-9231-E7D01E9C3F97}" type="datetimeFigureOut">
              <a:rPr lang="ru-RU" smtClean="0"/>
              <a:pPr>
                <a:defRPr/>
              </a:pPr>
              <a:t>18.09.2015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56D6B86B-B643-490F-B9C2-6031DEE40E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c-bitrix.ru/solutions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www.1c-bitrix.ru/solutions/gov/site.php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6.pn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hyperlink" Target="http://marketplace.1c-bitrix.ru/solutions/bitrix.map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marketplace.1c-bitrix.ru/solutions/bitrix.gossite/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Relationship Id="rId1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png"/><Relationship Id="rId5" Type="http://schemas.openxmlformats.org/officeDocument/2006/relationships/hyperlink" Target="http://www.slideshare.net/kleinerperkins/2012-kpcb-internet-trends-yearend-update" TargetMode="External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8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marketplace.1c-bitrix.ru/solutions/bitrix.opendata/" TargetMode="External"/><Relationship Id="rId4" Type="http://schemas.openxmlformats.org/officeDocument/2006/relationships/image" Target="../media/image9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marketplace.1c-bitrix.ru/solutions/bitrix.map/" TargetMode="External"/><Relationship Id="rId4" Type="http://schemas.openxmlformats.org/officeDocument/2006/relationships/image" Target="../media/image9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jpe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hyperlink" Target="http://www.hse.ru/data/2013/06/20/1286612834/Proekt_Koncepcii_otkr_dannih.pdf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data.mos.ru/" TargetMode="External"/><Relationship Id="rId5" Type="http://schemas.openxmlformats.org/officeDocument/2006/relationships/hyperlink" Target="http://data.gov.ru/" TargetMode="External"/><Relationship Id="rId4" Type="http://schemas.openxmlformats.org/officeDocument/2006/relationships/hyperlink" Target="opendata.gosmonitor.ru/standard/3.0" TargetMode="External"/><Relationship Id="rId9" Type="http://schemas.openxmlformats.org/officeDocument/2006/relationships/image" Target="../media/image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e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http://www.1c-bitrix.ru/products/cms/new/" TargetMode="External"/><Relationship Id="rId4" Type="http://schemas.openxmlformats.org/officeDocument/2006/relationships/image" Target="../media/image11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2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1c-bitrix.ru/solutions/gov/intranet.php" TargetMode="External"/><Relationship Id="rId5" Type="http://schemas.openxmlformats.org/officeDocument/2006/relationships/image" Target="../media/image127.png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1c-bitrix.ru/solutions/gov/" TargetMode="External"/><Relationship Id="rId5" Type="http://schemas.openxmlformats.org/officeDocument/2006/relationships/image" Target="../media/image9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50.png"/><Relationship Id="rId4" Type="http://schemas.openxmlformats.org/officeDocument/2006/relationships/image" Target="../media/image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mailto:artem@1c-bitrix.ru" TargetMode="External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gov.1c-bitrix.r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7251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52" y="1988840"/>
            <a:ext cx="9143999" cy="2232248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060849"/>
            <a:ext cx="9144000" cy="2016223"/>
          </a:xfrm>
        </p:spPr>
        <p:txBody>
          <a:bodyPr>
            <a:normAutofit/>
          </a:bodyPr>
          <a:lstStyle/>
          <a:p>
            <a:r>
              <a:rPr lang="ru-RU" dirty="0">
                <a:latin typeface="Calibri" pitchFamily="34" charset="0"/>
                <a:cs typeface="Calibri" pitchFamily="34" charset="0"/>
              </a:rPr>
              <a:t>Решения «1С-Битрикс» для государственных организаций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52" y="4232342"/>
            <a:ext cx="4392488" cy="1296144"/>
          </a:xfrm>
          <a:prstGeom prst="rect">
            <a:avLst/>
          </a:prstGeom>
          <a:solidFill>
            <a:srgbClr val="C7E9FA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4232342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Надежда Шикина, </a:t>
            </a:r>
            <a:r>
              <a:rPr lang="ru-RU" sz="2400" b="1" dirty="0">
                <a:latin typeface="Calibri" pitchFamily="34" charset="0"/>
                <a:cs typeface="Calibri" pitchFamily="34" charset="0"/>
              </a:rPr>
              <a:t>менеджер по развитию отраслевых </a:t>
            </a:r>
            <a:r>
              <a:rPr lang="ru-RU" sz="2400" b="1" dirty="0" smtClean="0">
                <a:latin typeface="Calibri" pitchFamily="34" charset="0"/>
                <a:cs typeface="Calibri" pitchFamily="34" charset="0"/>
              </a:rPr>
              <a:t>решений</a:t>
            </a:r>
            <a:r>
              <a:rPr lang="ru-RU" sz="2400" b="1" dirty="0" smtClean="0"/>
              <a:t> </a:t>
            </a:r>
            <a:endParaRPr lang="ru-RU" sz="2000" dirty="0" smtClean="0"/>
          </a:p>
        </p:txBody>
      </p:sp>
      <p:grpSp>
        <p:nvGrpSpPr>
          <p:cNvPr id="11" name="Группа 10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361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13184"/>
            <a:ext cx="269626" cy="230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4901" t="23360" r="27050" b="16880"/>
          <a:stretch/>
        </p:blipFill>
        <p:spPr>
          <a:xfrm>
            <a:off x="611560" y="1052736"/>
            <a:ext cx="7936496" cy="510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6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13184"/>
            <a:ext cx="269626" cy="230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40550" t="6080" r="24801" b="17600"/>
          <a:stretch/>
        </p:blipFill>
        <p:spPr>
          <a:xfrm>
            <a:off x="1547664" y="430701"/>
            <a:ext cx="4594825" cy="63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8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16"/>
          <p:cNvGrpSpPr/>
          <p:nvPr/>
        </p:nvGrpSpPr>
        <p:grpSpPr>
          <a:xfrm>
            <a:off x="7020272" y="0"/>
            <a:ext cx="2032963" cy="583549"/>
            <a:chOff x="7165253" y="0"/>
            <a:chExt cx="1527941" cy="437662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http://4.bp.blogspot.com/-JOqxgp-ZWe0/U3BtyEQlEiI/AAAAAAAAOfg/Doq6Q2MwIKA/s1600/google-logo-874x28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493" y="1416373"/>
            <a:ext cx="6911355" cy="237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5537" y="403115"/>
            <a:ext cx="5904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Google </a:t>
            </a:r>
            <a:r>
              <a:rPr lang="ru-RU" sz="2000" b="1" dirty="0" err="1" smtClean="0"/>
              <a:t>пессимизирует</a:t>
            </a:r>
            <a:r>
              <a:rPr lang="ru-RU" sz="2000" b="1" dirty="0" smtClean="0"/>
              <a:t> сайты в мобильной выдаче</a:t>
            </a:r>
            <a:endParaRPr lang="ru-RU" sz="20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80675" y="4468487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Обзорная статья</a:t>
            </a:r>
          </a:p>
          <a:p>
            <a:r>
              <a:rPr lang="ru-RU" dirty="0" smtClean="0"/>
              <a:t>http</a:t>
            </a:r>
            <a:r>
              <a:rPr lang="ru-RU" dirty="0"/>
              <a:t>://www.searchengines.ru/seoblog/google_razyasnyaet_osoben.html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3684317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Рекомендации</a:t>
            </a:r>
          </a:p>
          <a:p>
            <a:r>
              <a:rPr lang="ru-RU" dirty="0" smtClean="0"/>
              <a:t>https</a:t>
            </a:r>
            <a:r>
              <a:rPr lang="ru-RU" dirty="0"/>
              <a:t>://developers.google.com/speed/docs/insights/mobile#DeferParsingJS</a:t>
            </a:r>
          </a:p>
        </p:txBody>
      </p:sp>
    </p:spTree>
    <p:extLst>
      <p:ext uri="{BB962C8B-B14F-4D97-AF65-F5344CB8AC3E}">
        <p14:creationId xmlns:p14="http://schemas.microsoft.com/office/powerpoint/2010/main" val="1092123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467544" y="836712"/>
            <a:ext cx="6912768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dirty="0" smtClean="0">
                <a:solidFill>
                  <a:srgbClr val="000000"/>
                </a:solidFill>
                <a:latin typeface="Arial"/>
              </a:rPr>
              <a:t>Интерактивность и мобильность: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Arial"/>
              </a:rPr>
              <a:t>Карта объектов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Arial"/>
              </a:rPr>
              <a:t>Сервис «Обращения»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Arial"/>
              </a:rPr>
              <a:t>Опросы 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Arial"/>
              </a:rPr>
              <a:t>Мобильные версии и  приложения</a:t>
            </a:r>
            <a:endParaRPr lang="ru-RU" sz="3200" dirty="0">
              <a:solidFill>
                <a:srgbClr val="000000"/>
              </a:solidFill>
              <a:latin typeface="Arial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000000"/>
                </a:solidFill>
                <a:latin typeface="Arial"/>
              </a:rPr>
              <a:t>и т.п.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ru-RU" sz="320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2" descr="http://www.therunet.com/uploads/image_block/image/992/main_Fotolia_41360832_Subscription_Monthly_X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89040"/>
            <a:ext cx="5585197" cy="295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60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Если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долго</a:t>
            </a:r>
            <a:b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грузится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то </a:t>
            </a:r>
            <a:r>
              <a:rPr lang="ru-RU" altLang="ru-RU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</a:t>
            </a:r>
          </a:p>
          <a:p>
            <a:pPr eaLnBrk="1" hangingPunct="1"/>
            <a:r>
              <a:rPr lang="ru-RU" altLang="ru-RU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будет 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терять </a:t>
            </a:r>
            <a:r>
              <a:rPr lang="ru-RU" altLang="ru-RU" sz="4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большое</a:t>
            </a:r>
            <a:r>
              <a:rPr lang="ru-RU" altLang="ru-RU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число </a:t>
            </a:r>
            <a: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посетителей</a:t>
            </a:r>
            <a:endParaRPr lang="ru-RU" sz="4400" dirty="0" smtClean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13184"/>
            <a:ext cx="269626" cy="230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51" name="Picture 3" descr="Интернет агентство Ezon - статьи о сео продвижении и оптимизации сайтов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24" y="3717032"/>
            <a:ext cx="4375161" cy="246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28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2" name="Picture 8" descr="Просмотр изображения 711682 Сервис публикации и хранения изображений : хостинг картинок : размещение фоток : место для фотограф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" t="21337"/>
          <a:stretch/>
        </p:blipFill>
        <p:spPr bwMode="auto">
          <a:xfrm>
            <a:off x="1331640" y="2060848"/>
            <a:ext cx="644734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58354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Чего не должно быть</a:t>
            </a:r>
            <a:endParaRPr lang="ru-RU" sz="2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91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3" cstate="print"/>
          <a:srcRect l="13929" t="5538" r="38633" b="13536"/>
          <a:stretch/>
        </p:blipFill>
        <p:spPr>
          <a:xfrm>
            <a:off x="5251144" y="2184894"/>
            <a:ext cx="3892856" cy="4428505"/>
          </a:xfrm>
          <a:prstGeom prst="rect">
            <a:avLst/>
          </a:prstGeom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51520" y="2060848"/>
            <a:ext cx="5112568" cy="2751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</a:rPr>
              <a:t>Удобные интерфейсы </a:t>
            </a:r>
            <a:endParaRPr lang="ru-RU" sz="24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Понятный </a:t>
            </a:r>
            <a:r>
              <a:rPr lang="ru-RU" sz="2400" dirty="0">
                <a:solidFill>
                  <a:prstClr val="black"/>
                </a:solidFill>
                <a:latin typeface="Calibri" pitchFamily="34" charset="0"/>
              </a:rPr>
              <a:t>контент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Доступность с любых устройств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Высокая производительность и безопасность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4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Как сделать сайт эффективным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73207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/>
          <p:cNvSpPr txBox="1">
            <a:spLocks/>
          </p:cNvSpPr>
          <p:nvPr/>
        </p:nvSpPr>
        <p:spPr>
          <a:xfrm>
            <a:off x="539552" y="260647"/>
            <a:ext cx="5688632" cy="7920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Решения «1С-Битрикс» для государственных организаций</a:t>
            </a:r>
            <a:endParaRPr lang="ru-RU" sz="28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750" y="1484784"/>
            <a:ext cx="4302458" cy="4302458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21096" y="5733256"/>
            <a:ext cx="8794428" cy="4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lnSpc>
                <a:spcPct val="90000"/>
              </a:lnSpc>
            </a:pPr>
            <a:r>
              <a:rPr lang="ru-RU" sz="2600" dirty="0" smtClean="0">
                <a:solidFill>
                  <a:srgbClr val="77933C"/>
                </a:solidFill>
              </a:rPr>
              <a:t>… зачем?</a:t>
            </a:r>
            <a:endParaRPr lang="ru-RU" sz="2600" dirty="0">
              <a:solidFill>
                <a:srgbClr val="77933C"/>
              </a:solidFill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77903916"/>
      </p:ext>
    </p:extLst>
  </p:cSld>
  <p:clrMapOvr>
    <a:masterClrMapping/>
  </p:clrMapOvr>
  <p:transition spd="med" advTm="80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2051720" y="1340768"/>
            <a:ext cx="4680520" cy="274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15000"/>
              </a:spcBef>
              <a:spcAft>
                <a:spcPct val="15000"/>
              </a:spcAft>
              <a:defRPr/>
            </a:pPr>
            <a:endParaRPr lang="ru-RU" sz="2200" dirty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Каким должен быть дизайн?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Какие сервисы  и разделы нужны? 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Какие </a:t>
            </a:r>
            <a:r>
              <a:rPr lang="ru-RU" sz="2000" dirty="0">
                <a:solidFill>
                  <a:prstClr val="black"/>
                </a:solidFill>
                <a:latin typeface="Calibri" pitchFamily="34" charset="0"/>
              </a:rPr>
              <a:t>нужны материалы и откуда их взять?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Как найти команду разработчиков?</a:t>
            </a:r>
          </a:p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Разработать сайт сложно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395536" y="4509120"/>
            <a:ext cx="8118648" cy="1785684"/>
            <a:chOff x="611560" y="1412776"/>
            <a:chExt cx="8118648" cy="178568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2627784" y="1412776"/>
              <a:ext cx="315009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000" dirty="0" smtClean="0">
                  <a:solidFill>
                    <a:prstClr val="black"/>
                  </a:solidFill>
                  <a:latin typeface="Calibri" pitchFamily="34" charset="0"/>
                </a:rPr>
                <a:t>Сроки запуска проекта: 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611560" y="2060848"/>
              <a:ext cx="3024336" cy="70788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>
                <a:buFont typeface="Arial" pitchFamily="34" charset="0"/>
                <a:buChar char="•"/>
              </a:pP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Разработка «с нуля»: </a:t>
              </a:r>
              <a:b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</a:b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 4-6 </a:t>
              </a:r>
              <a:r>
                <a:rPr lang="ru-RU" sz="2000" b="1" dirty="0" err="1" smtClean="0">
                  <a:solidFill>
                    <a:schemeClr val="bg1"/>
                  </a:solidFill>
                  <a:latin typeface="Calibri" pitchFamily="34" charset="0"/>
                </a:rPr>
                <a:t>мес</a:t>
              </a:r>
              <a:r>
                <a:rPr lang="ru-RU" sz="2000" b="1" dirty="0" smtClean="0">
                  <a:solidFill>
                    <a:schemeClr val="bg1"/>
                  </a:solidFill>
                  <a:latin typeface="Calibri" pitchFamily="34" charset="0"/>
                </a:rPr>
                <a:t> и больше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652120" y="2132856"/>
              <a:ext cx="3078088" cy="707886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>
                <a:buFont typeface="Arial" pitchFamily="34" charset="0"/>
                <a:buChar char="•"/>
              </a:pPr>
              <a:r>
                <a:rPr lang="ru-RU" sz="2000" dirty="0" smtClean="0">
                  <a:solidFill>
                    <a:schemeClr val="bg1"/>
                  </a:solidFill>
                  <a:latin typeface="Calibri" pitchFamily="34" charset="0"/>
                </a:rPr>
                <a:t>Готовое решение – 1-2 недели</a:t>
              </a:r>
              <a:endParaRPr lang="ru-RU" sz="2000" dirty="0" smtClean="0">
                <a:solidFill>
                  <a:schemeClr val="bg1"/>
                </a:solidFill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851920" y="1628800"/>
              <a:ext cx="1512168" cy="156966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ru-RU" sz="9600" b="1" cap="none" spc="0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?</a:t>
              </a:r>
              <a:endParaRPr lang="ru-RU" sz="96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  <p:grpSp>
        <p:nvGrpSpPr>
          <p:cNvPr id="16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658436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"/>
          <p:cNvSpPr>
            <a:spLocks noChangeArrowheads="1"/>
          </p:cNvSpPr>
          <p:nvPr/>
        </p:nvSpPr>
        <p:spPr bwMode="auto">
          <a:xfrm>
            <a:off x="1968234" y="1261204"/>
            <a:ext cx="7067816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/>
              <a:t>Решения для </a:t>
            </a:r>
            <a:r>
              <a:rPr lang="ru-RU" sz="2400" b="1" dirty="0" smtClean="0"/>
              <a:t>государственных </a:t>
            </a:r>
            <a:r>
              <a:rPr lang="ru-RU" sz="2400" b="1" dirty="0"/>
              <a:t>организаций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ru-RU" sz="2400" dirty="0"/>
              <a:t>Официальный сайт государственной организации</a:t>
            </a:r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sz="2400" dirty="0"/>
              <a:t>Внутренний портал государственной организации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Портал открытых данных </a:t>
            </a:r>
            <a:endParaRPr lang="ru-RU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Мобильное </a:t>
            </a:r>
            <a:r>
              <a:rPr lang="ru-RU" sz="2400" dirty="0"/>
              <a:t>приложение «Мой город</a:t>
            </a:r>
            <a:r>
              <a:rPr lang="ru-RU" sz="2400" dirty="0" smtClean="0"/>
              <a:t>»</a:t>
            </a:r>
            <a:endParaRPr lang="ru-RU" sz="2400" dirty="0"/>
          </a:p>
          <a:p>
            <a:pPr>
              <a:defRPr/>
            </a:pPr>
            <a:endParaRPr lang="ru-RU" sz="2400" dirty="0"/>
          </a:p>
          <a:p>
            <a:pPr>
              <a:defRPr/>
            </a:pPr>
            <a:r>
              <a:rPr lang="ru-RU" sz="2400" b="1" dirty="0" smtClean="0"/>
              <a:t>Сервисы </a:t>
            </a:r>
            <a:endParaRPr lang="ru-RU" sz="2400" b="1" dirty="0" smtClean="0"/>
          </a:p>
          <a:p>
            <a:pPr>
              <a:defRPr/>
            </a:pPr>
            <a:r>
              <a:rPr lang="ru-RU" sz="2400" dirty="0" smtClean="0"/>
              <a:t>Интерактивная </a:t>
            </a:r>
            <a:r>
              <a:rPr lang="ru-RU" sz="2400" dirty="0"/>
              <a:t>карта объектов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286682" y="1"/>
            <a:ext cx="6157526" cy="114935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3000" b="1" dirty="0" smtClean="0">
                <a:latin typeface="Calibri" pitchFamily="34" charset="0"/>
              </a:rPr>
              <a:t>Отраслевые решения «1С-Битрикс»</a:t>
            </a:r>
            <a:endParaRPr lang="en-US" sz="3000" b="1" dirty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57469" y="6300028"/>
            <a:ext cx="2778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chemeClr val="bg1"/>
                </a:solidFill>
                <a:hlinkClick r:id="rId3"/>
              </a:rPr>
              <a:t>www.1c</a:t>
            </a:r>
            <a:r>
              <a:rPr lang="en-US" sz="1800" dirty="0">
                <a:solidFill>
                  <a:schemeClr val="bg1"/>
                </a:solidFill>
                <a:hlinkClick r:id="rId3"/>
              </a:rPr>
              <a:t>-</a:t>
            </a:r>
            <a:r>
              <a:rPr lang="en-US" sz="1800" dirty="0" smtClean="0">
                <a:solidFill>
                  <a:schemeClr val="bg1"/>
                </a:solidFill>
                <a:hlinkClick r:id="rId3"/>
              </a:rPr>
              <a:t>bitrix.ru/solutions/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50" y="1500710"/>
            <a:ext cx="1164974" cy="1125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85852" y="2627620"/>
            <a:ext cx="2007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1100</a:t>
            </a:r>
            <a:r>
              <a:rPr lang="ru-RU" b="1" dirty="0" smtClean="0">
                <a:solidFill>
                  <a:srgbClr val="C00000"/>
                </a:solidFill>
              </a:rPr>
              <a:t>+  проектов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1С-Битрикс: Интерактивная карта объекто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84" y="4830330"/>
            <a:ext cx="902925" cy="90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6516216" y="26595"/>
            <a:ext cx="2418301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8" name="Прямая соединительная линия 27"/>
          <p:cNvCxnSpPr/>
          <p:nvPr/>
        </p:nvCxnSpPr>
        <p:spPr>
          <a:xfrm>
            <a:off x="378538" y="1137374"/>
            <a:ext cx="8195939" cy="114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36729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55300" name="Text Box 61"/>
          <p:cNvSpPr txBox="1">
            <a:spLocks noChangeArrowheads="1"/>
          </p:cNvSpPr>
          <p:nvPr/>
        </p:nvSpPr>
        <p:spPr bwMode="auto">
          <a:xfrm>
            <a:off x="479366" y="404664"/>
            <a:ext cx="4956729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dirty="0">
                <a:solidFill>
                  <a:prstClr val="black"/>
                </a:solidFill>
                <a:latin typeface="Calibri"/>
              </a:rPr>
              <a:t>Компания «1С-Битрикс» — российский разработчик систем управления сайтами и корпоративными порталами. </a:t>
            </a:r>
            <a:endParaRPr lang="en-US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endParaRPr lang="ru-RU" sz="2800" dirty="0" smtClean="0">
              <a:solidFill>
                <a:prstClr val="black"/>
              </a:solidFill>
              <a:latin typeface="Calibri"/>
            </a:endParaRPr>
          </a:p>
          <a:p>
            <a:pPr eaLnBrk="1" hangingPunct="1"/>
            <a:r>
              <a:rPr lang="en-US" sz="4400" dirty="0" smtClean="0">
                <a:solidFill>
                  <a:prstClr val="black"/>
                </a:solidFill>
                <a:latin typeface="Calibri"/>
              </a:rPr>
              <a:t>10 </a:t>
            </a:r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000+ партнеров</a:t>
            </a:r>
          </a:p>
          <a:p>
            <a:pPr eaLnBrk="1" hangingPunct="1"/>
            <a:r>
              <a:rPr lang="en-US" sz="4400" dirty="0" smtClean="0">
                <a:solidFill>
                  <a:prstClr val="black"/>
                </a:solidFill>
                <a:latin typeface="Calibri"/>
              </a:rPr>
              <a:t>130</a:t>
            </a:r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 000+ сайтов 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7" y="48086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92604"/>
            <a:ext cx="1804590" cy="433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 Box 61"/>
          <p:cNvSpPr txBox="1">
            <a:spLocks noChangeArrowheads="1"/>
          </p:cNvSpPr>
          <p:nvPr/>
        </p:nvSpPr>
        <p:spPr bwMode="auto">
          <a:xfrm>
            <a:off x="6804248" y="3056905"/>
            <a:ext cx="215344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2006 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2008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2011</a:t>
            </a:r>
          </a:p>
          <a:p>
            <a:pPr eaLnBrk="1" hangingPunct="1"/>
            <a:r>
              <a:rPr lang="ru-RU" sz="4400" dirty="0" smtClean="0">
                <a:solidFill>
                  <a:prstClr val="black"/>
                </a:solidFill>
                <a:latin typeface="Calibri"/>
              </a:rPr>
              <a:t>2012</a:t>
            </a:r>
            <a:endParaRPr lang="ru-RU" sz="4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76" descr="1c-bitrix-logo-ver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01" y="4455090"/>
            <a:ext cx="2743200" cy="1710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61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921">
        <p:fade/>
      </p:transition>
    </mc:Choice>
    <mc:Fallback xmlns="">
      <p:transition spd="med" advTm="79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307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3672408" cy="379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2"/>
          <p:cNvSpPr txBox="1">
            <a:spLocks noChangeArrowheads="1"/>
          </p:cNvSpPr>
          <p:nvPr/>
        </p:nvSpPr>
        <p:spPr bwMode="auto">
          <a:xfrm>
            <a:off x="261939" y="166688"/>
            <a:ext cx="138013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1960" y="1484784"/>
            <a:ext cx="4752528" cy="275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Готовая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структура: разделы и сервисы, шаблоны дизайна и </a:t>
            </a:r>
            <a:r>
              <a:rPr lang="ru-RU" sz="2000" dirty="0" err="1">
                <a:solidFill>
                  <a:prstClr val="black"/>
                </a:solidFill>
                <a:latin typeface="Calibri"/>
                <a:cs typeface="+mn-cs"/>
              </a:rPr>
              <a:t>демо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-контент.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Соответствие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Законодательству РФ</a:t>
            </a: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Простое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управление сайтом: автоматический мастер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установки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Высокая безопасность, сертификат ФСТЭК</a:t>
            </a: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1951" y="261753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  <a:cs typeface="+mn-cs"/>
              </a:rPr>
              <a:t>Преимущества</a:t>
            </a:r>
            <a:endParaRPr lang="ru-RU" sz="28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3563888" y="5780375"/>
            <a:ext cx="4582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6"/>
              </a:rPr>
              <a:t>http://</a:t>
            </a:r>
            <a:r>
              <a:rPr lang="ru-RU" dirty="0" smtClean="0">
                <a:hlinkClick r:id="rId6"/>
              </a:rPr>
              <a:t>www.1c-bitrix.ru/solutions/gov/site.php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75542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Прямоугольник 12"/>
          <p:cNvSpPr>
            <a:spLocks noChangeArrowheads="1"/>
          </p:cNvSpPr>
          <p:nvPr/>
        </p:nvSpPr>
        <p:spPr bwMode="auto">
          <a:xfrm>
            <a:off x="38133" y="3898702"/>
            <a:ext cx="9144000" cy="1700212"/>
          </a:xfrm>
          <a:prstGeom prst="rect">
            <a:avLst/>
          </a:prstGeom>
          <a:solidFill>
            <a:srgbClr val="FFFFFF">
              <a:alpha val="9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7413" name="Rectangle 2"/>
          <p:cNvSpPr txBox="1">
            <a:spLocks noChangeArrowheads="1"/>
          </p:cNvSpPr>
          <p:nvPr/>
        </p:nvSpPr>
        <p:spPr bwMode="auto">
          <a:xfrm>
            <a:off x="3851919" y="1844824"/>
            <a:ext cx="4722557" cy="97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600" b="1" dirty="0" smtClean="0">
                <a:latin typeface="Calibri" pitchFamily="34" charset="0"/>
                <a:cs typeface="Calibri" pitchFamily="34" charset="0"/>
              </a:rPr>
              <a:t>Соответствие законодательству РФ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146" name="Picture 2" descr="8-495-9-955-955 - &amp;Scy;&amp;icy;&amp;scy;&amp;tcy;&amp;iecy;&amp;mcy;&amp;acy; &amp;zcy;&amp;acy;&amp;kcy;&amp;ocy;&amp;ncy;&amp;ocy;&amp;dcy;&amp;acy;&amp;tcy;&amp;iecy;&amp;lcy;&amp;softcy;&amp;scy;&amp;tcy;&amp;vcy;&amp;acy; &amp;Rcy;&amp;Fcy; - &amp;Fcy;&amp;icy;&amp;ncy;&amp;acy;&amp;ncy;&amp;scy;&amp;ocy;&amp;vcy;&amp;ocy;-&amp;Pcy;&amp;rcy;&amp;acy;&amp;vcy;&amp;ocy;&amp;vcy;&amp;ocy;&amp;iecy; &amp;Acy;&amp;gcy;&amp;iecy;&amp;ncy;&amp;tcy;&amp;scy;&amp;tcy;&amp;vcy;&amp;o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8591" y="346348"/>
            <a:ext cx="3250332" cy="3250332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18591" y="3562806"/>
            <a:ext cx="8312091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 </a:t>
            </a:r>
            <a:endParaRPr lang="ru-RU" sz="2400" b="1" dirty="0">
              <a:solidFill>
                <a:srgbClr val="C00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/>
              <a:t>ФЗ: </a:t>
            </a:r>
            <a:r>
              <a:rPr lang="ru-RU" sz="2400" dirty="0"/>
              <a:t>№8-ФЗ, №112-ФЗ, №149-ФЗ, №152 </a:t>
            </a:r>
            <a:r>
              <a:rPr lang="ru-RU" sz="2400" dirty="0" smtClean="0"/>
              <a:t>ФЗ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/>
              <a:t>Приказы </a:t>
            </a:r>
            <a:r>
              <a:rPr lang="ru-RU" sz="2400" dirty="0" smtClean="0"/>
              <a:t>Правительства и Министерств </a:t>
            </a:r>
            <a:r>
              <a:rPr lang="ru-RU" sz="2400" dirty="0"/>
              <a:t>РФ </a:t>
            </a:r>
            <a:endParaRPr lang="ru-RU" sz="2400" dirty="0" smtClean="0"/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Методические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рекомендациями по публикации открытых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данных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Сертификат ФСТЭК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437859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2840303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812"/>
            <a:ext cx="9149846" cy="686481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 bwMode="auto">
          <a:xfrm>
            <a:off x="3957" y="2333500"/>
            <a:ext cx="9140044" cy="225235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860" y="239801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667000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r"/>
            <a:r>
              <a:rPr lang="ru-RU" sz="4800" b="0" dirty="0" smtClean="0">
                <a:latin typeface="Calibri" pitchFamily="34" charset="0"/>
                <a:cs typeface="Calibri" pitchFamily="34" charset="0"/>
              </a:rPr>
              <a:t>Официальный сайт государственной </a:t>
            </a:r>
            <a:r>
              <a:rPr lang="ru-RU" sz="4800" b="0" dirty="0" err="1" smtClean="0">
                <a:latin typeface="Calibri" pitchFamily="34" charset="0"/>
                <a:cs typeface="Calibri" pitchFamily="34" charset="0"/>
              </a:rPr>
              <a:t>организаци</a:t>
            </a:r>
            <a:endParaRPr lang="ru-RU" sz="4800" b="0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0712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3077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Rectangle 2"/>
          <p:cNvSpPr txBox="1">
            <a:spLocks noChangeArrowheads="1"/>
          </p:cNvSpPr>
          <p:nvPr/>
        </p:nvSpPr>
        <p:spPr bwMode="auto">
          <a:xfrm>
            <a:off x="261939" y="166688"/>
            <a:ext cx="138013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11960" y="1484784"/>
            <a:ext cx="4752528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Разделы о государственной организации, документы  и т.д.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Сервис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«Обращения граждан»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Интерактивная карта объектов</a:t>
            </a: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+mn-cs"/>
              </a:rPr>
              <a:t>Версия 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+mn-cs"/>
              </a:rPr>
              <a:t>для лиц с ограниченными физическими возможностями здоровья (WCAG2.0</a:t>
            </a:r>
            <a:r>
              <a:rPr lang="ru-RU" sz="2000" dirty="0">
                <a:solidFill>
                  <a:prstClr val="black"/>
                </a:solidFill>
              </a:rPr>
              <a:t>) </a:t>
            </a:r>
            <a:endParaRPr lang="ru-RU" sz="2000" dirty="0" smtClean="0">
              <a:solidFill>
                <a:prstClr val="black"/>
              </a:solidFill>
            </a:endParaRPr>
          </a:p>
          <a:p>
            <a:pPr marL="285750" indent="-285750"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+mn-lt"/>
              </a:rPr>
              <a:t>Мобильная версия и мобильное </a:t>
            </a:r>
            <a:r>
              <a:rPr lang="ru-RU" sz="2000" dirty="0">
                <a:solidFill>
                  <a:prstClr val="black"/>
                </a:solidFill>
                <a:latin typeface="+mn-lt"/>
              </a:rPr>
              <a:t>приложение «Мой город»</a:t>
            </a:r>
          </a:p>
          <a:p>
            <a:pPr marL="285750" indent="-285750" fontAlgn="auto">
              <a:spcBef>
                <a:spcPts val="0"/>
              </a:spcBef>
              <a:spcAft>
                <a:spcPts val="600"/>
              </a:spcAft>
              <a:buClr>
                <a:srgbClr val="C00000"/>
              </a:buClr>
              <a:buFont typeface="Arial" pitchFamily="34" charset="0"/>
              <a:buChar char="•"/>
            </a:pPr>
            <a:endParaRPr lang="ru-RU" sz="2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4000" y="267808"/>
            <a:ext cx="612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  <a:cs typeface="+mn-cs"/>
              </a:rPr>
              <a:t>Возможности</a:t>
            </a:r>
            <a:endParaRPr lang="ru-RU" sz="28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Изображение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512" y="1957402"/>
            <a:ext cx="3600400" cy="327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642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Прямоугольник 3"/>
          <p:cNvSpPr>
            <a:spLocks noChangeArrowheads="1"/>
          </p:cNvSpPr>
          <p:nvPr/>
        </p:nvSpPr>
        <p:spPr bwMode="auto">
          <a:xfrm>
            <a:off x="428625" y="1928813"/>
            <a:ext cx="85725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  <a:p>
            <a:pPr>
              <a:defRPr/>
            </a:pPr>
            <a:endParaRPr lang="ru-RU" sz="2000" dirty="0"/>
          </a:p>
        </p:txBody>
      </p:sp>
      <p:sp>
        <p:nvSpPr>
          <p:cNvPr id="9220" name="Прямоугольник 3"/>
          <p:cNvSpPr>
            <a:spLocks noChangeArrowheads="1"/>
          </p:cNvSpPr>
          <p:nvPr/>
        </p:nvSpPr>
        <p:spPr bwMode="auto">
          <a:xfrm>
            <a:off x="403225" y="1412875"/>
            <a:ext cx="82724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b="1" dirty="0">
                <a:latin typeface="+mn-lt"/>
              </a:rPr>
              <a:t>Все органы власти и местного самоуправления должны иметь официальный сайт и обеспечивать раскрытие информации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вводит понятие ОФИЦИАЛЬНОГО САЙТА государственного органа и органа местного самоуправления. 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вводит ОБЯЗАТЕЛЬНУЮ открытость информации, кроме персональных данных и информации ограниченного доступа. 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детально расписывает правила раскрытия информации о деятельности органа власти. По сравнению с 98-ФЗ СУЩЕСТВЕННО РАСШИРЕН ПЕРЕЧЕНЬ РАСКРЫВАЕМОЙ ИНФОРМАЦИИ. 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ОБЯЗЫВАЕТ регистрировать обращения граждан и неявно указывает на преимущества процедуры с помощью сайта</a:t>
            </a:r>
          </a:p>
          <a:p>
            <a:pPr marL="358775" indent="-358775">
              <a:buFontTx/>
              <a:buBlip>
                <a:blip r:embed="rId3"/>
              </a:buBlip>
              <a:defRPr/>
            </a:pPr>
            <a:endParaRPr lang="ru-RU" dirty="0">
              <a:latin typeface="+mn-lt"/>
            </a:endParaRPr>
          </a:p>
          <a:p>
            <a:pPr marL="358775" indent="-358775">
              <a:buFontTx/>
              <a:buBlip>
                <a:blip r:embed="rId3"/>
              </a:buBlip>
              <a:defRPr/>
            </a:pPr>
            <a:r>
              <a:rPr lang="ru-RU" dirty="0">
                <a:latin typeface="+mn-lt"/>
              </a:rPr>
              <a:t>Закон определяет правила контроля и исполнения всех требований</a:t>
            </a:r>
          </a:p>
        </p:txBody>
      </p:sp>
      <p:sp>
        <p:nvSpPr>
          <p:cNvPr id="8198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431641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000" b="1" dirty="0">
                <a:latin typeface="Calibri" pitchFamily="34" charset="0"/>
              </a:rPr>
              <a:t>Федеральный закон №</a:t>
            </a:r>
            <a:r>
              <a:rPr lang="ru-RU" sz="3000" b="1" dirty="0" smtClean="0">
                <a:latin typeface="Calibri" pitchFamily="34" charset="0"/>
              </a:rPr>
              <a:t>8</a:t>
            </a:r>
            <a:endParaRPr lang="en-US" sz="3000" b="1" dirty="0">
              <a:latin typeface="Verdana" pitchFamily="34" charset="0"/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рямоугольник 3"/>
          <p:cNvSpPr>
            <a:spLocks noChangeArrowheads="1"/>
          </p:cNvSpPr>
          <p:nvPr/>
        </p:nvSpPr>
        <p:spPr bwMode="auto">
          <a:xfrm>
            <a:off x="590550" y="1312863"/>
            <a:ext cx="8323263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органа местного самоуправления </a:t>
            </a:r>
            <a:r>
              <a:rPr lang="ru-RU" sz="1600" b="1" dirty="0" smtClean="0"/>
              <a:t>муниципального </a:t>
            </a:r>
            <a:r>
              <a:rPr lang="ru-RU" sz="1600" b="1" dirty="0"/>
              <a:t>образования </a:t>
            </a:r>
            <a:br>
              <a:rPr lang="ru-RU" sz="1600" b="1" dirty="0"/>
            </a:br>
            <a:r>
              <a:rPr lang="ru-RU" sz="1600" dirty="0"/>
              <a:t>(</a:t>
            </a:r>
            <a:r>
              <a:rPr lang="ru-RU" sz="1600" dirty="0" smtClean="0"/>
              <a:t>город, поселок, район и т.п. </a:t>
            </a:r>
            <a:r>
              <a:rPr lang="ru-RU" sz="1600" dirty="0" smtClean="0">
                <a:sym typeface="Symbol"/>
              </a:rPr>
              <a:t></a:t>
            </a:r>
            <a:r>
              <a:rPr lang="ru-RU" sz="1600" dirty="0" smtClean="0"/>
              <a:t> </a:t>
            </a:r>
            <a:r>
              <a:rPr lang="ru-RU" sz="1600" dirty="0"/>
              <a:t>на примере </a:t>
            </a:r>
            <a:r>
              <a:rPr lang="ru-RU" sz="1600" dirty="0" smtClean="0"/>
              <a:t> сайта администрации </a:t>
            </a:r>
            <a:r>
              <a:rPr lang="ru-RU" sz="1600" dirty="0"/>
              <a:t>города)</a:t>
            </a: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органа власти субъекта РФ </a:t>
            </a:r>
            <a:br>
              <a:rPr lang="ru-RU" sz="1600" b="1" dirty="0"/>
            </a:br>
            <a:r>
              <a:rPr lang="ru-RU" sz="1600" dirty="0"/>
              <a:t>(области, края, </a:t>
            </a:r>
            <a:r>
              <a:rPr lang="ru-RU" sz="1600" dirty="0" smtClean="0"/>
              <a:t>республики </a:t>
            </a:r>
            <a:r>
              <a:rPr lang="ru-RU" sz="1600" dirty="0">
                <a:sym typeface="Symbol"/>
              </a:rPr>
              <a:t> </a:t>
            </a:r>
            <a:r>
              <a:rPr lang="ru-RU" sz="1600" dirty="0" smtClean="0"/>
              <a:t>на примере сайта </a:t>
            </a:r>
            <a:r>
              <a:rPr lang="ru-RU" sz="1600" dirty="0"/>
              <a:t>правительства области)</a:t>
            </a: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законодательного органа </a:t>
            </a:r>
            <a:r>
              <a:rPr lang="ru-RU" sz="1600" b="1" dirty="0" smtClean="0"/>
              <a:t>власти субъекта РФ (</a:t>
            </a:r>
            <a:r>
              <a:rPr lang="ru-RU" sz="1600" dirty="0"/>
              <a:t>на примере  сайта областной думы </a:t>
            </a:r>
            <a:r>
              <a:rPr lang="ru-RU" sz="1600" dirty="0" smtClean="0"/>
              <a:t>)</a:t>
            </a:r>
            <a:endParaRPr lang="ru-RU" sz="1600" b="1" dirty="0" smtClean="0"/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законодательного органа местного </a:t>
            </a:r>
            <a:r>
              <a:rPr lang="ru-RU" sz="1600" b="1" dirty="0" smtClean="0"/>
              <a:t>самоуправления</a:t>
            </a:r>
            <a:endParaRPr lang="ru-RU" sz="1600" dirty="0"/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/>
              <a:t>Сайт проекта или целевой </a:t>
            </a:r>
            <a:r>
              <a:rPr lang="ru-RU" sz="1600" b="1" dirty="0" smtClean="0"/>
              <a:t>программы, </a:t>
            </a:r>
            <a:r>
              <a:rPr lang="ru-RU" sz="1600" dirty="0" smtClean="0"/>
              <a:t>реализуемой </a:t>
            </a:r>
            <a:r>
              <a:rPr lang="ru-RU" sz="1600" dirty="0"/>
              <a:t>государственной </a:t>
            </a:r>
            <a:r>
              <a:rPr lang="ru-RU" sz="1600" dirty="0" smtClean="0"/>
              <a:t>организацией</a:t>
            </a:r>
            <a:endParaRPr lang="ru-RU" sz="1600" b="1" baseline="30000" dirty="0" smtClean="0">
              <a:solidFill>
                <a:srgbClr val="FF0000"/>
              </a:solidFill>
            </a:endParaRP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 smtClean="0"/>
              <a:t>Сайт </a:t>
            </a:r>
            <a:r>
              <a:rPr lang="ru-RU" sz="1600" b="1" dirty="0"/>
              <a:t>силового ведомства 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(на примере </a:t>
            </a:r>
            <a:r>
              <a:rPr lang="ru-RU" sz="1600" dirty="0" smtClean="0"/>
              <a:t> сайта прокуратуры </a:t>
            </a:r>
            <a:r>
              <a:rPr lang="ru-RU" sz="1600" dirty="0"/>
              <a:t>области)</a:t>
            </a:r>
            <a:r>
              <a:rPr lang="en-US" sz="1600" b="1" baseline="30000" dirty="0">
                <a:solidFill>
                  <a:srgbClr val="FF0000"/>
                </a:solidFill>
              </a:rPr>
              <a:t> </a:t>
            </a:r>
            <a:endParaRPr lang="ru-RU" sz="1600" b="1" baseline="30000" dirty="0" smtClean="0">
              <a:solidFill>
                <a:srgbClr val="FF0000"/>
              </a:solidFill>
            </a:endParaRP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 smtClean="0"/>
              <a:t>Сайт </a:t>
            </a:r>
            <a:r>
              <a:rPr lang="ru-RU" sz="1600" b="1" dirty="0"/>
              <a:t>территориально-распределенной организации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(на примере </a:t>
            </a:r>
            <a:r>
              <a:rPr lang="ru-RU" sz="1600" dirty="0" smtClean="0"/>
              <a:t> сайта органов </a:t>
            </a:r>
            <a:r>
              <a:rPr lang="ru-RU" sz="1600" dirty="0"/>
              <a:t>ЗАГС</a:t>
            </a:r>
            <a:r>
              <a:rPr lang="ru-RU" sz="1600" dirty="0" smtClean="0"/>
              <a:t>)</a:t>
            </a: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en-US" sz="1600" b="1" baseline="30000" dirty="0" smtClean="0"/>
              <a:t> </a:t>
            </a:r>
            <a:r>
              <a:rPr lang="ru-RU" sz="1600" b="1" dirty="0" smtClean="0"/>
              <a:t>Сайт </a:t>
            </a:r>
            <a:r>
              <a:rPr lang="ru-RU" sz="1600" b="1" dirty="0"/>
              <a:t>государственного учреждения или предприятия </a:t>
            </a:r>
            <a:r>
              <a:rPr lang="ru-RU" sz="1600" dirty="0"/>
              <a:t>(</a:t>
            </a:r>
            <a:r>
              <a:rPr lang="ru-RU" sz="1600" dirty="0" err="1"/>
              <a:t>гуП</a:t>
            </a:r>
            <a:r>
              <a:rPr lang="ru-RU" sz="1600" dirty="0"/>
              <a:t>, </a:t>
            </a:r>
            <a:r>
              <a:rPr lang="ru-RU" sz="1600" dirty="0" err="1"/>
              <a:t>муП</a:t>
            </a:r>
            <a:r>
              <a:rPr lang="ru-RU" sz="1600" dirty="0"/>
              <a:t> – </a:t>
            </a:r>
            <a:r>
              <a:rPr lang="ru-RU" sz="1600"/>
              <a:t>на </a:t>
            </a:r>
            <a:r>
              <a:rPr lang="ru-RU" sz="1600" smtClean="0"/>
              <a:t>примере </a:t>
            </a:r>
            <a:r>
              <a:rPr lang="ru-RU" sz="1600" dirty="0" smtClean="0"/>
              <a:t>сайта государственного </a:t>
            </a:r>
            <a:r>
              <a:rPr lang="ru-RU" sz="1600" dirty="0"/>
              <a:t>предприятия)</a:t>
            </a:r>
          </a:p>
          <a:p>
            <a:pPr marL="457200" indent="-457200">
              <a:spcAft>
                <a:spcPts val="600"/>
              </a:spcAft>
              <a:buFont typeface="Calibri" pitchFamily="34" charset="0"/>
              <a:buAutoNum type="arabicPeriod"/>
            </a:pPr>
            <a:r>
              <a:rPr lang="ru-RU" sz="1600" b="1" dirty="0" smtClean="0"/>
              <a:t>Сайт </a:t>
            </a:r>
            <a:r>
              <a:rPr lang="ru-RU" sz="1600" b="1" dirty="0"/>
              <a:t>подразделения органа власти или государственной организации </a:t>
            </a:r>
            <a:r>
              <a:rPr lang="ru-RU" sz="1600" dirty="0" smtClean="0"/>
              <a:t>(</a:t>
            </a:r>
            <a:r>
              <a:rPr lang="ru-RU" sz="1600" dirty="0"/>
              <a:t>на примере сайта департамента)</a:t>
            </a:r>
          </a:p>
        </p:txBody>
      </p:sp>
      <p:pic>
        <p:nvPicPr>
          <p:cNvPr id="11273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Rectangle 2"/>
          <p:cNvSpPr txBox="1">
            <a:spLocks noChangeArrowheads="1"/>
          </p:cNvSpPr>
          <p:nvPr/>
        </p:nvSpPr>
        <p:spPr bwMode="auto">
          <a:xfrm>
            <a:off x="311150" y="136525"/>
            <a:ext cx="586898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000" b="1">
                <a:latin typeface="Calibri" pitchFamily="34" charset="0"/>
              </a:rPr>
              <a:t>Типовые официальные сайты в поставке продукта</a:t>
            </a:r>
            <a:endParaRPr lang="en-US" sz="3000" b="1">
              <a:latin typeface="Verdana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pic>
        <p:nvPicPr>
          <p:cNvPr id="1433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Мастер установки</a:t>
            </a:r>
            <a:endParaRPr lang="en-US" sz="3200" b="1" dirty="0">
              <a:latin typeface="Verdana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114" y="1412776"/>
            <a:ext cx="7587075" cy="418483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114" y="1416407"/>
            <a:ext cx="7264424" cy="43975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324" y="1419650"/>
            <a:ext cx="7716103" cy="439107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2877" y="1406650"/>
            <a:ext cx="7836207" cy="418483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9253" y="1400525"/>
            <a:ext cx="7716104" cy="41848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0272" y="1461542"/>
            <a:ext cx="7836206" cy="4366042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581730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pic>
        <p:nvPicPr>
          <p:cNvPr id="1433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168400"/>
            <a:ext cx="7686675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Шаблон «Яркий»</a:t>
            </a:r>
            <a:endParaRPr lang="en-US" sz="3200" b="1" dirty="0">
              <a:latin typeface="Verdana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024382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pic>
        <p:nvPicPr>
          <p:cNvPr id="14339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Шаблон «Портальный»</a:t>
            </a:r>
            <a:endParaRPr lang="en-US" sz="3200" b="1" dirty="0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68760"/>
            <a:ext cx="5688632" cy="516865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743073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Rectangle 2"/>
          <p:cNvSpPr txBox="1">
            <a:spLocks noChangeArrowheads="1"/>
          </p:cNvSpPr>
          <p:nvPr/>
        </p:nvSpPr>
        <p:spPr bwMode="auto">
          <a:xfrm>
            <a:off x="323528" y="188640"/>
            <a:ext cx="58531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r>
              <a:rPr lang="ru-RU" sz="3200">
                <a:solidFill>
                  <a:srgbClr val="0D0D0D"/>
                </a:solidFill>
                <a:latin typeface="Calibri" charset="0"/>
              </a:rPr>
              <a:t>Мобильная версия</a:t>
            </a:r>
            <a:endParaRPr lang="en-US" sz="3200">
              <a:solidFill>
                <a:srgbClr val="0D0D0D"/>
              </a:solidFill>
              <a:latin typeface="Verdana" charset="0"/>
            </a:endParaRPr>
          </a:p>
        </p:txBody>
      </p:sp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3733800" y="1600200"/>
            <a:ext cx="5105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12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Arial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400" b="0" dirty="0">
                <a:latin typeface="Calibri" charset="0"/>
                <a:cs typeface="Calibri" charset="0"/>
              </a:rPr>
              <a:t>Автоматически подключается при заходе на сайт с мобильного устройства 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400" b="0" dirty="0">
                <a:latin typeface="Calibri" charset="0"/>
                <a:cs typeface="Calibri" charset="0"/>
              </a:rPr>
              <a:t>Не требуется отдельная «мобильная» структура сайта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2400" b="0" dirty="0">
                <a:latin typeface="Calibri" charset="0"/>
                <a:cs typeface="Calibri" charset="0"/>
              </a:rPr>
              <a:t>Не нужно создавать новый контент </a:t>
            </a:r>
            <a:r>
              <a:rPr lang="ru-RU" sz="1600" b="0" dirty="0">
                <a:latin typeface="Calibri" charset="0"/>
                <a:cs typeface="Calibri" charset="0"/>
              </a:rPr>
              <a:t>(максимум – адаптировать несколько страниц</a:t>
            </a:r>
            <a:r>
              <a:rPr lang="ru-RU" sz="1600" b="0" dirty="0" smtClean="0">
                <a:latin typeface="Calibri" charset="0"/>
                <a:cs typeface="Calibri" charset="0"/>
              </a:rPr>
              <a:t>)</a:t>
            </a:r>
            <a:endParaRPr lang="ru-RU" sz="2400" b="0" dirty="0">
              <a:latin typeface="Calibri" charset="0"/>
              <a:cs typeface="Calibri" charset="0"/>
            </a:endParaRPr>
          </a:p>
        </p:txBody>
      </p:sp>
      <p:pic>
        <p:nvPicPr>
          <p:cNvPr id="28677" name="Изображение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3221038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8327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820" y="11273"/>
            <a:ext cx="5996882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Платформа 1С-Битрикс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2" name="AutoShape 2" descr="https://cp.bitrix.ru/company/personal/user/76/files/element/historyget/1096119/%F0%E5%E9%F2%E8%ED%E3%20%E8%FE%EB%FC.jpg?cache_imag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58278" y="1412776"/>
            <a:ext cx="4453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Рейтинг платных тиражных</a:t>
            </a:r>
            <a:r>
              <a:rPr lang="en-US" sz="2400" dirty="0" smtClean="0"/>
              <a:t> CMS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1026" name="Picture 2" descr="C:\Users\Надежда\Downloads\Снимок экрана 2014-11-05 в 10.21.06 (1)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1"/>
          <a:stretch/>
        </p:blipFill>
        <p:spPr bwMode="auto">
          <a:xfrm>
            <a:off x="348580" y="1340768"/>
            <a:ext cx="8460432" cy="484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11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063" y="1270000"/>
            <a:ext cx="5618162" cy="522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Заголовок 1"/>
          <p:cNvSpPr>
            <a:spLocks noGrp="1"/>
          </p:cNvSpPr>
          <p:nvPr>
            <p:ph type="title"/>
          </p:nvPr>
        </p:nvSpPr>
        <p:spPr>
          <a:xfrm>
            <a:off x="422275" y="152400"/>
            <a:ext cx="5826125" cy="1025525"/>
          </a:xfrm>
        </p:spPr>
        <p:txBody>
          <a:bodyPr/>
          <a:lstStyle/>
          <a:p>
            <a:pPr algn="l"/>
            <a:r>
              <a:rPr lang="ru-RU" sz="3200" b="1" dirty="0" smtClean="0">
                <a:cs typeface="Calibri" pitchFamily="34" charset="0"/>
              </a:rPr>
              <a:t>Широкий функционал</a:t>
            </a:r>
            <a:endParaRPr lang="ru-RU" sz="4800" dirty="0" smtClean="0">
              <a:cs typeface="Calibri" pitchFamily="34" charset="0"/>
            </a:endParaRPr>
          </a:p>
        </p:txBody>
      </p:sp>
      <p:pic>
        <p:nvPicPr>
          <p:cNvPr id="1843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8035222"/>
      </p:ext>
    </p:extLst>
  </p:cSld>
  <p:clrMapOvr>
    <a:masterClrMapping/>
  </p:clrMapOvr>
  <p:transition spd="med" advTm="5311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12"/>
          <a:stretch/>
        </p:blipFill>
        <p:spPr>
          <a:xfrm>
            <a:off x="0" y="7374"/>
            <a:ext cx="9144001" cy="361335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2628D42-B50C-4519-ADCF-28839E69E7B2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0" y="3613355"/>
            <a:ext cx="9144001" cy="3244645"/>
          </a:xfrm>
          <a:prstGeom prst="rect">
            <a:avLst/>
          </a:prstGeom>
          <a:solidFill>
            <a:schemeClr val="bg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5113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Модуль «1С-Битрикс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</a:rPr>
              <a:t>: Интерактивная карта объектов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endParaRPr lang="ru-RU" sz="2800" b="1" dirty="0" smtClean="0">
              <a:solidFill>
                <a:srgbClr val="C00000"/>
              </a:solidFill>
              <a:ea typeface="+mj-ea"/>
              <a:cs typeface="+mj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0456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395536" y="502975"/>
            <a:ext cx="6912768" cy="1035013"/>
          </a:xfrm>
          <a:prstGeom prst="rect">
            <a:avLst/>
          </a:prstGeom>
        </p:spPr>
        <p:txBody>
          <a:bodyPr vert="horz" lIns="91432" tIns="45716" rIns="91432" bIns="45716" rtlCol="0" anchor="ctr">
            <a:normAutofit fontScale="4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5300" dirty="0">
                <a:latin typeface="+mn-lt"/>
              </a:rPr>
              <a:t>Интерактивная карта  объектов</a:t>
            </a:r>
          </a:p>
          <a:p>
            <a:pPr algn="l"/>
            <a:endParaRPr lang="ru-RU" sz="2850" dirty="0">
              <a:latin typeface="+mn-lt"/>
            </a:endParaRPr>
          </a:p>
          <a:p>
            <a:pPr algn="l"/>
            <a:r>
              <a:rPr lang="ru-RU" sz="3700" dirty="0">
                <a:solidFill>
                  <a:srgbClr val="0FADDD"/>
                </a:solidFill>
                <a:latin typeface="+mn-lt"/>
              </a:rPr>
              <a:t>Универсальное решение для визуализации картографических данных </a:t>
            </a:r>
            <a:endParaRPr lang="en-US" sz="3700" dirty="0">
              <a:solidFill>
                <a:srgbClr val="0FADDD"/>
              </a:solidFill>
              <a:latin typeface="+mn-lt"/>
              <a:cs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7339" y="1816159"/>
            <a:ext cx="4343400" cy="3350274"/>
          </a:xfrm>
          <a:prstGeom prst="rect">
            <a:avLst/>
          </a:prstGeom>
        </p:spPr>
        <p:txBody>
          <a:bodyPr wrap="square" lIns="68556" tIns="34289" rIns="68556" bIns="34289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Карта объектов, событий и маршрутов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Неограниченная вложенность категорий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Загрузка данных из модуля или извне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Прокладка маршрутов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Шаблон для мобильных устройств</a:t>
            </a:r>
          </a:p>
          <a:p>
            <a:pPr marL="285750" indent="-28575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dirty="0">
                <a:latin typeface="Calibri"/>
                <a:ea typeface="Calibri"/>
                <a:cs typeface="Calibri"/>
              </a:rPr>
              <a:t>Гибкие настройки и </a:t>
            </a:r>
            <a:r>
              <a:rPr lang="en-US" dirty="0">
                <a:latin typeface="Calibri"/>
                <a:ea typeface="Calibri"/>
                <a:cs typeface="Calibri"/>
              </a:rPr>
              <a:t>API </a:t>
            </a:r>
            <a:r>
              <a:rPr lang="ru-RU" dirty="0">
                <a:latin typeface="Calibri"/>
                <a:ea typeface="Calibri"/>
                <a:cs typeface="Calibri"/>
              </a:rPr>
              <a:t>для разработчиков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79512" y="5795254"/>
            <a:ext cx="20968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61962" indent="-285750"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b="1" dirty="0">
                <a:latin typeface="Calibri" panose="020F0502020204030204" pitchFamily="34" charset="0"/>
              </a:rPr>
              <a:t>Цена: 14 900р.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11560" y="6164586"/>
            <a:ext cx="54023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http://marketplace.1c-bitrix.ru/solutions/bitrix.map/</a:t>
            </a:r>
            <a:endParaRPr lang="ru-RU" dirty="0" smtClean="0"/>
          </a:p>
        </p:txBody>
      </p:sp>
      <p:pic>
        <p:nvPicPr>
          <p:cNvPr id="10" name="Picture 2" descr="C:\Users\Надежда\Downloads\iphone_2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965068"/>
            <a:ext cx="1347022" cy="248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142" y="1794049"/>
            <a:ext cx="1349632" cy="26605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50" y="1628800"/>
            <a:ext cx="4690779" cy="342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18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70442" y="1196752"/>
            <a:ext cx="3831516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2" lvl="0">
              <a:spcAft>
                <a:spcPts val="600"/>
              </a:spcAft>
              <a:buClr>
                <a:srgbClr val="C00000"/>
              </a:buClr>
            </a:pPr>
            <a:r>
              <a:rPr lang="ru-RU" sz="20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Карта объектов и событий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отображение объектов  на </a:t>
            </a:r>
            <a:r>
              <a:rPr lang="ru-RU" sz="2000" dirty="0" err="1" smtClean="0">
                <a:latin typeface="Calibri" panose="020F0502020204030204" pitchFamily="34" charset="0"/>
              </a:rPr>
              <a:t>Яндекс.Картах</a:t>
            </a:r>
            <a:r>
              <a:rPr lang="ru-RU" sz="2000" dirty="0" smtClean="0">
                <a:latin typeface="Calibri" panose="020F0502020204030204" pitchFamily="34" charset="0"/>
              </a:rPr>
              <a:t> или </a:t>
            </a:r>
            <a:r>
              <a:rPr lang="en-US" sz="2000" dirty="0">
                <a:latin typeface="Calibri" panose="020F0502020204030204" pitchFamily="34" charset="0"/>
              </a:rPr>
              <a:t>Google Maps 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группировка объектов по категориям </a:t>
            </a:r>
            <a:endParaRPr lang="ru-RU" sz="2000" dirty="0" smtClean="0">
              <a:latin typeface="Calibri" panose="020F0502020204030204" pitchFamily="34" charset="0"/>
            </a:endParaRPr>
          </a:p>
          <a:p>
            <a:pPr marL="519112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список объектов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Calibri" panose="020F0502020204030204" pitchFamily="34" charset="0"/>
              </a:rPr>
              <a:t>поиск объектов по их </a:t>
            </a:r>
            <a:r>
              <a:rPr lang="ru-RU" sz="2000" dirty="0" smtClean="0">
                <a:latin typeface="Calibri" panose="020F0502020204030204" pitchFamily="34" charset="0"/>
              </a:rPr>
              <a:t>названию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детальная информация об объекте </a:t>
            </a:r>
          </a:p>
          <a:p>
            <a:pPr marL="519112" lvl="0" indent="-3429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Calibri" panose="020F0502020204030204" pitchFamily="34" charset="0"/>
              </a:rPr>
              <a:t>прокладка маршрута до объекта</a:t>
            </a:r>
          </a:p>
          <a:p>
            <a:pPr marL="176212" lvl="0">
              <a:spcAft>
                <a:spcPts val="600"/>
              </a:spcAft>
              <a:buClr>
                <a:srgbClr val="C00000"/>
              </a:buClr>
            </a:pPr>
            <a:r>
              <a:rPr lang="ru-RU" sz="2000" dirty="0" smtClean="0">
                <a:solidFill>
                  <a:srgbClr val="C00000"/>
                </a:solidFill>
                <a:latin typeface="Calibri" panose="020F0502020204030204" pitchFamily="34" charset="0"/>
              </a:rPr>
              <a:t>Карта маршрутов</a:t>
            </a:r>
          </a:p>
        </p:txBody>
      </p:sp>
      <p:pic>
        <p:nvPicPr>
          <p:cNvPr id="16" name="Picture 4" descr="C:\Users\Надежда\Downloads\3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58" y="1289877"/>
            <a:ext cx="5192007" cy="448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603"/>
            <a:ext cx="7524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931987" y="19052"/>
            <a:ext cx="5224189" cy="93578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buClr>
                <a:srgbClr val="C00000"/>
              </a:buClr>
            </a:pPr>
            <a:r>
              <a:rPr lang="ru-RU" sz="3000" b="1" dirty="0">
                <a:latin typeface="Calibri" pitchFamily="34" charset="0"/>
              </a:rPr>
              <a:t>Интерактивная </a:t>
            </a:r>
            <a:r>
              <a:rPr lang="ru-RU" sz="3000" b="1" dirty="0" smtClean="0">
                <a:latin typeface="Calibri" pitchFamily="34" charset="0"/>
              </a:rPr>
              <a:t>карта</a:t>
            </a:r>
            <a:endParaRPr lang="ru-RU" sz="3000" b="1" dirty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78538" y="1041304"/>
            <a:ext cx="8195939" cy="114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0681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76896" y="222251"/>
            <a:ext cx="6933505" cy="8382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endParaRPr lang="en-US" sz="2800" b="1" dirty="0"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200" y="1397000"/>
            <a:ext cx="310127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Доступность с мобильных устройств:</a:t>
            </a:r>
            <a:br>
              <a:rPr lang="ru-RU" sz="2400" dirty="0" smtClean="0"/>
            </a:br>
            <a:endParaRPr lang="ru-RU" sz="2400" dirty="0" smtClean="0"/>
          </a:p>
          <a:p>
            <a:pPr marL="555625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b="0" dirty="0" smtClean="0"/>
              <a:t> </a:t>
            </a:r>
            <a:r>
              <a:rPr lang="ru-RU" sz="2400" dirty="0" smtClean="0"/>
              <a:t>Шаблон  для мобильной версии сайта</a:t>
            </a:r>
            <a:br>
              <a:rPr lang="ru-RU" sz="2400" dirty="0" smtClean="0"/>
            </a:br>
            <a:endParaRPr lang="ru-RU" sz="2400" dirty="0"/>
          </a:p>
          <a:p>
            <a:pPr marL="555625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400" dirty="0" smtClean="0"/>
              <a:t> Шаблон для мобильного приложения</a:t>
            </a:r>
            <a:br>
              <a:rPr lang="ru-RU" sz="2400" dirty="0" smtClean="0"/>
            </a:br>
            <a:endParaRPr lang="ru-RU" sz="2400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" y="1467952"/>
            <a:ext cx="2017059" cy="3976216"/>
          </a:xfrm>
          <a:prstGeom prst="rect">
            <a:avLst/>
          </a:prstGeom>
        </p:spPr>
      </p:pic>
      <p:pic>
        <p:nvPicPr>
          <p:cNvPr id="1026" name="Picture 2" descr="C:\Users\Надежда\Downloads\iphone_2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042" y="1723542"/>
            <a:ext cx="2013159" cy="372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142" y="1723544"/>
            <a:ext cx="2013159" cy="3720624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603"/>
            <a:ext cx="7524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931987" y="19052"/>
            <a:ext cx="5224189" cy="93578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lnSpc>
                <a:spcPct val="90000"/>
              </a:lnSpc>
            </a:pPr>
            <a:r>
              <a:rPr lang="ru-RU" sz="3000" b="1" dirty="0">
                <a:latin typeface="Calibri" pitchFamily="34" charset="0"/>
              </a:rPr>
              <a:t>Мобильная карта</a:t>
            </a:r>
            <a:endParaRPr lang="en-US" sz="3000" b="1" dirty="0">
              <a:latin typeface="Verdana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378538" y="1041304"/>
            <a:ext cx="8195939" cy="114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9215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3528" y="1392382"/>
            <a:ext cx="706787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 smtClean="0"/>
              <a:t>Поддержка </a:t>
            </a:r>
            <a:r>
              <a:rPr lang="ru-RU" sz="2000" dirty="0" err="1" smtClean="0"/>
              <a:t>Яндекс.Карты</a:t>
            </a:r>
            <a:r>
              <a:rPr lang="ru-RU" sz="2000" dirty="0" smtClean="0"/>
              <a:t> </a:t>
            </a:r>
            <a:r>
              <a:rPr lang="ru-RU" sz="2000" dirty="0"/>
              <a:t>и </a:t>
            </a:r>
            <a:r>
              <a:rPr lang="ru-RU" sz="2000" dirty="0" err="1"/>
              <a:t>Google</a:t>
            </a:r>
            <a:r>
              <a:rPr lang="ru-RU" sz="2000" dirty="0"/>
              <a:t> </a:t>
            </a:r>
            <a:r>
              <a:rPr lang="ru-RU" sz="2000" dirty="0" err="1"/>
              <a:t>Maps</a:t>
            </a:r>
            <a:r>
              <a:rPr lang="ru-RU" sz="2000" dirty="0"/>
              <a:t> </a:t>
            </a:r>
            <a:endParaRPr lang="ru-RU" sz="2000" dirty="0" smtClean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 smtClean="0"/>
              <a:t>Единый источник данных и </a:t>
            </a:r>
            <a:r>
              <a:rPr lang="ru-RU" sz="2000" dirty="0"/>
              <a:t>для мобильной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и для десктоп версии</a:t>
            </a:r>
            <a:endParaRPr lang="ru-RU" sz="2000" dirty="0"/>
          </a:p>
          <a:p>
            <a:pPr lvl="0">
              <a:buClr>
                <a:srgbClr val="C00000"/>
              </a:buClr>
            </a:pPr>
            <a:endParaRPr lang="ru-RU" sz="2000" dirty="0" smtClean="0"/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 err="1" smtClean="0"/>
              <a:t>Кастомизация</a:t>
            </a:r>
            <a:r>
              <a:rPr lang="ru-RU" sz="2000" dirty="0" smtClean="0"/>
              <a:t> внешнего вида (задание </a:t>
            </a:r>
            <a:r>
              <a:rPr lang="ru-RU" sz="2000" dirty="0"/>
              <a:t>пользовательских </a:t>
            </a:r>
            <a:r>
              <a:rPr lang="ru-RU" sz="2000" dirty="0" smtClean="0"/>
              <a:t>маркеров, изменение высоты </a:t>
            </a:r>
            <a:r>
              <a:rPr lang="ru-RU" sz="2000" dirty="0"/>
              <a:t>карты, </a:t>
            </a:r>
            <a:r>
              <a:rPr lang="ru-RU" sz="2000" dirty="0" smtClean="0"/>
              <a:t>цвета </a:t>
            </a:r>
            <a:r>
              <a:rPr lang="ru-RU" sz="2000" dirty="0"/>
              <a:t>линий </a:t>
            </a:r>
            <a:r>
              <a:rPr lang="ru-RU" sz="2000" dirty="0" smtClean="0"/>
              <a:t>, текст сообщений и </a:t>
            </a:r>
            <a:r>
              <a:rPr lang="ru-RU" sz="2000" dirty="0" err="1" smtClean="0"/>
              <a:t>т.п</a:t>
            </a:r>
            <a:r>
              <a:rPr lang="ru-RU" sz="2000" dirty="0" smtClean="0"/>
              <a:t>):</a:t>
            </a:r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/>
              <a:t>Ч</a:t>
            </a:r>
            <a:r>
              <a:rPr lang="ru-RU" sz="2000" dirty="0" smtClean="0"/>
              <a:t>ерез </a:t>
            </a:r>
            <a:r>
              <a:rPr lang="ru-RU" sz="2000" dirty="0"/>
              <a:t>интерфейс </a:t>
            </a:r>
            <a:r>
              <a:rPr lang="ru-RU" sz="2000" dirty="0" smtClean="0"/>
              <a:t>административной панели 1С-Битрикс</a:t>
            </a:r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Через настройки компонента</a:t>
            </a:r>
          </a:p>
          <a:p>
            <a:pPr marL="285750" lvl="0" indent="244475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/>
              <a:t>С помощью </a:t>
            </a:r>
            <a:r>
              <a:rPr lang="ru-RU" sz="2000" dirty="0"/>
              <a:t>настройки </a:t>
            </a:r>
            <a:r>
              <a:rPr lang="ru-RU" sz="2000" dirty="0" smtClean="0"/>
              <a:t>параметров </a:t>
            </a:r>
            <a:r>
              <a:rPr lang="ru-RU" sz="2000" dirty="0"/>
              <a:t>и </a:t>
            </a:r>
            <a:r>
              <a:rPr lang="en-US" sz="2000" dirty="0"/>
              <a:t>CSS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 </a:t>
            </a:r>
            <a:endParaRPr lang="ru-RU" sz="2000" dirty="0" smtClean="0"/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/>
              <a:t>Настройка маршрутов</a:t>
            </a:r>
          </a:p>
          <a:p>
            <a:pPr marL="285750" lvl="0" indent="-285750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ru-RU" sz="2000" dirty="0" smtClean="0"/>
              <a:t>Защита </a:t>
            </a:r>
            <a:r>
              <a:rPr lang="ru-RU" sz="2000" dirty="0"/>
              <a:t>от ввода некорректных </a:t>
            </a:r>
            <a:r>
              <a:rPr lang="ru-RU" sz="2000" dirty="0" smtClean="0"/>
              <a:t>данных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850" y="1247980"/>
            <a:ext cx="2781103" cy="1300822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603"/>
            <a:ext cx="752475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931987" y="19052"/>
            <a:ext cx="5224189" cy="935782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lvl="0">
              <a:lnSpc>
                <a:spcPct val="90000"/>
              </a:lnSpc>
            </a:pPr>
            <a:r>
              <a:rPr lang="ru-RU" sz="3200" b="1" dirty="0"/>
              <a:t>Управление картой (</a:t>
            </a:r>
            <a:r>
              <a:rPr lang="en-US" sz="3200" b="1" dirty="0"/>
              <a:t>API)</a:t>
            </a:r>
            <a:endParaRPr lang="en-US" sz="3000" b="1" dirty="0">
              <a:latin typeface="Verdana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78538" y="1041304"/>
            <a:ext cx="8195939" cy="11432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65525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650" y="188640"/>
            <a:ext cx="5969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Карта в обычной версии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7236296" cy="4961825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9238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84" y="850404"/>
            <a:ext cx="9125033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6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76102"/>
            <a:ext cx="56221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Calibri"/>
                <a:cs typeface="+mn-cs"/>
              </a:rPr>
              <a:t>Доступность сайта для людей с ограниченными возможностями</a:t>
            </a:r>
            <a:endParaRPr lang="ru-RU" sz="28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484784"/>
            <a:ext cx="4752528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Соответствие стандартам 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+mn-cs"/>
              </a:rPr>
              <a:t>WCAG2.0 </a:t>
            </a: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и</a:t>
            </a:r>
            <a:r>
              <a:rPr lang="en-US" b="1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br>
              <a:rPr lang="en-US" b="1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b="1" dirty="0" smtClean="0">
                <a:solidFill>
                  <a:srgbClr val="000000"/>
                </a:solidFill>
                <a:latin typeface="Calibri"/>
                <a:cs typeface="+mn-cs"/>
              </a:rPr>
              <a:t>ГОСТ </a:t>
            </a:r>
            <a:r>
              <a:rPr lang="ru-RU" b="1" dirty="0">
                <a:solidFill>
                  <a:srgbClr val="000000"/>
                </a:solidFill>
                <a:latin typeface="Calibri"/>
                <a:cs typeface="+mn-cs"/>
              </a:rPr>
              <a:t> </a:t>
            </a:r>
            <a:r>
              <a:rPr lang="ru-RU" b="1" dirty="0" err="1">
                <a:solidFill>
                  <a:srgbClr val="000000"/>
                </a:solidFill>
                <a:latin typeface="Calibri"/>
                <a:cs typeface="+mn-cs"/>
              </a:rPr>
              <a:t>ГОСТ</a:t>
            </a:r>
            <a:r>
              <a:rPr lang="ru-RU" b="1" dirty="0">
                <a:solidFill>
                  <a:srgbClr val="000000"/>
                </a:solidFill>
                <a:latin typeface="Calibri"/>
                <a:cs typeface="+mn-cs"/>
              </a:rPr>
              <a:t> Р 52872-2012:</a:t>
            </a:r>
            <a:endParaRPr lang="ru-RU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возможность  </a:t>
            </a: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увеличения размера </a:t>
            </a: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шрифта</a:t>
            </a: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выбор </a:t>
            </a: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контрастной цветовой </a:t>
            </a: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схемы</a:t>
            </a:r>
            <a:endParaRPr lang="ru-RU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перемещение по странице с помощью клавиатуры </a:t>
            </a:r>
            <a:endParaRPr lang="ru-RU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554037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80000"/>
              <a:buFont typeface="Arial" pitchFamily="34" charset="0"/>
              <a:buChar char="•"/>
              <a:tabLst>
                <a:tab pos="7443788" algn="l"/>
              </a:tabLst>
            </a:pPr>
            <a:r>
              <a:rPr lang="ru-RU" dirty="0">
                <a:solidFill>
                  <a:srgbClr val="000000"/>
                </a:solidFill>
                <a:latin typeface="Calibri"/>
                <a:cs typeface="+mn-cs"/>
              </a:rPr>
              <a:t>и другие специальные </a:t>
            </a:r>
            <a:r>
              <a:rPr lang="ru-RU" dirty="0" smtClean="0">
                <a:solidFill>
                  <a:srgbClr val="000000"/>
                </a:solidFill>
                <a:latin typeface="Calibri"/>
                <a:cs typeface="+mn-cs"/>
              </a:rPr>
              <a:t>решения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0000"/>
              <a:tabLst>
                <a:tab pos="7443788" algn="l"/>
              </a:tabLst>
            </a:pPr>
            <a:endParaRPr lang="en-US" sz="1200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Новая контрастная версия</a:t>
            </a:r>
            <a:b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 (</a:t>
            </a:r>
            <a:r>
              <a:rPr lang="en-US" sz="2000" b="1" dirty="0" smtClean="0">
                <a:solidFill>
                  <a:srgbClr val="000000"/>
                </a:solidFill>
                <a:latin typeface="Calibri"/>
                <a:cs typeface="+mn-cs"/>
              </a:rPr>
              <a:t>CSS, </a:t>
            </a: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без </a:t>
            </a:r>
            <a:r>
              <a:rPr lang="ru-RU" sz="2000" b="1" dirty="0">
                <a:solidFill>
                  <a:srgbClr val="000000"/>
                </a:solidFill>
                <a:latin typeface="Calibri"/>
                <a:cs typeface="+mn-cs"/>
              </a:rPr>
              <a:t>перезагрузки </a:t>
            </a: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страниц)</a:t>
            </a:r>
          </a:p>
          <a:p>
            <a:pPr marL="171450" indent="-1714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endParaRPr lang="ru-RU" sz="800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endParaRPr lang="en-US" sz="2000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/>
              <a:buChar char="•"/>
              <a:tabLst>
                <a:tab pos="7443788" algn="l"/>
              </a:tabLst>
            </a:pPr>
            <a:r>
              <a:rPr lang="ru-RU" sz="2000" b="1" dirty="0" smtClean="0">
                <a:solidFill>
                  <a:srgbClr val="000000"/>
                </a:solidFill>
                <a:latin typeface="Calibri"/>
                <a:cs typeface="+mn-cs"/>
              </a:rPr>
              <a:t>Подробное руководство по обеспечению доступности веб-контента</a:t>
            </a:r>
            <a:endParaRPr lang="ru-RU" sz="14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82700" y="1304048"/>
            <a:ext cx="2389699" cy="24121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82700" y="3909267"/>
            <a:ext cx="2389699" cy="22471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653139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8" t="6155" r="18425" b="7179"/>
          <a:stretch/>
        </p:blipFill>
        <p:spPr bwMode="auto">
          <a:xfrm>
            <a:off x="496746" y="0"/>
            <a:ext cx="8150508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1657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48123" y="1344642"/>
            <a:ext cx="5094277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b="1" dirty="0" smtClean="0"/>
              <a:t>1С-Битрикс: Управление сайтом</a:t>
            </a:r>
            <a:endParaRPr lang="en-US" sz="2000" b="1" dirty="0" smtClean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6344" y="2192486"/>
            <a:ext cx="4968552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+mj-lt"/>
              </a:rPr>
              <a:t>профессиональная система </a:t>
            </a:r>
            <a:r>
              <a:rPr lang="ru-RU" sz="2000" dirty="0">
                <a:latin typeface="+mj-lt"/>
              </a:rPr>
              <a:t>управления веб-проектами для </a:t>
            </a:r>
            <a:r>
              <a:rPr lang="ru-RU" sz="2000" dirty="0" smtClean="0">
                <a:latin typeface="+mj-lt"/>
              </a:rPr>
              <a:t>создания:</a:t>
            </a:r>
            <a:endParaRPr lang="ru-RU" sz="2000" dirty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корпоративных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 smtClean="0">
                <a:latin typeface="+mj-lt"/>
              </a:rPr>
              <a:t>интернет-магазинов</a:t>
            </a:r>
            <a:endParaRPr lang="ru-RU" sz="2000" dirty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информационных порталов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онлайн-сообществ</a:t>
            </a:r>
          </a:p>
          <a:p>
            <a:pPr marL="800100" lvl="1" indent="-342900">
              <a:buBlip>
                <a:blip r:embed="rId3"/>
              </a:buBlip>
            </a:pPr>
            <a:r>
              <a:rPr lang="ru-RU" sz="2000" dirty="0">
                <a:latin typeface="+mj-lt"/>
              </a:rPr>
              <a:t>социальных сетей </a:t>
            </a:r>
            <a:endParaRPr lang="ru-RU" sz="2000" dirty="0" smtClean="0">
              <a:latin typeface="+mj-lt"/>
            </a:endParaRPr>
          </a:p>
          <a:p>
            <a:pPr marL="800100" lvl="1" indent="-342900">
              <a:buBlip>
                <a:blip r:embed="rId3"/>
              </a:buBlip>
            </a:pPr>
            <a:r>
              <a:rPr lang="ru-RU" sz="2000" dirty="0" smtClean="0">
                <a:latin typeface="+mj-lt"/>
              </a:rPr>
              <a:t>и </a:t>
            </a:r>
            <a:r>
              <a:rPr lang="ru-RU" sz="2000" dirty="0">
                <a:latin typeface="+mj-lt"/>
              </a:rPr>
              <a:t>других </a:t>
            </a:r>
            <a:r>
              <a:rPr lang="ru-RU" sz="2000" dirty="0" smtClean="0">
                <a:latin typeface="+mj-lt"/>
              </a:rPr>
              <a:t>сайтов</a:t>
            </a:r>
          </a:p>
          <a:p>
            <a:endParaRPr lang="ru-RU" sz="2000" dirty="0" smtClean="0">
              <a:latin typeface="+mj-lt"/>
            </a:endParaRPr>
          </a:p>
          <a:p>
            <a:endParaRPr lang="ru-RU" sz="2000" dirty="0">
              <a:latin typeface="+mj-lt"/>
            </a:endParaRPr>
          </a:p>
          <a:p>
            <a:r>
              <a:rPr lang="en-US" sz="2800" u="sng" dirty="0" smtClean="0">
                <a:solidFill>
                  <a:srgbClr val="C00000"/>
                </a:solidFill>
                <a:latin typeface="+mj-lt"/>
              </a:rPr>
              <a:t>www.1c-bitrix.ru</a:t>
            </a:r>
            <a:endParaRPr lang="ru-RU" sz="2800" u="sng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38099"/>
            <a:ext cx="9143999" cy="980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6700" algn="l"/>
            <a:r>
              <a:rPr lang="ru-RU" sz="2000" dirty="0" smtClean="0">
                <a:solidFill>
                  <a:schemeClr val="bg1">
                    <a:lumMod val="65000"/>
                  </a:schemeClr>
                </a:solidFill>
              </a:rPr>
              <a:t>Быстро. Просто. Эффективно.</a:t>
            </a:r>
            <a:endParaRPr lang="en-US" sz="1800" dirty="0" smtClean="0">
              <a:solidFill>
                <a:schemeClr val="bg1">
                  <a:lumMod val="65000"/>
                </a:schemeClr>
              </a:solidFill>
              <a:latin typeface="Verdana" pitchFamily="34" charset="0"/>
            </a:endParaRPr>
          </a:p>
        </p:txBody>
      </p:sp>
      <p:pic>
        <p:nvPicPr>
          <p:cNvPr id="2" name="Изображение 1" descr="box-b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84784"/>
            <a:ext cx="3768881" cy="4005064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4926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bg1">
              <a:lumMod val="85000"/>
            </a:schemeClr>
          </a:fgClr>
          <a:bgClr>
            <a:schemeClr val="bg1">
              <a:lumMod val="7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2515" y="1437"/>
            <a:ext cx="7898971" cy="68551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802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650" y="188640"/>
            <a:ext cx="5969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Руководство по доступности (законодательная карта 2)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4849418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563982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dirty="0" smtClean="0">
                <a:latin typeface="+mn-lt"/>
              </a:rPr>
              <a:t>Более 1100 клиентов уже используют готовое решение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204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Temp\2\gossite_screens\basic\Snap2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" y="616686"/>
            <a:ext cx="9001099" cy="603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60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Temp\2\gossite_screens\basic\Snap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4" y="1196752"/>
            <a:ext cx="9037090" cy="444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36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Temp\2\gossite_screens\basic\Snap1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9" y="1196752"/>
            <a:ext cx="910070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22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Temp\2\gossite_screens\Snap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896798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0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2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7"/>
          <a:stretch/>
        </p:blipFill>
        <p:spPr bwMode="auto">
          <a:xfrm>
            <a:off x="-13204" y="0"/>
            <a:ext cx="9199189" cy="6901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80481" y="-1804"/>
            <a:ext cx="4902963" cy="6895335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80481" y="116633"/>
            <a:ext cx="4863519" cy="970604"/>
          </a:xfrm>
        </p:spPr>
        <p:txBody>
          <a:bodyPr>
            <a:normAutofit/>
          </a:bodyPr>
          <a:lstStyle/>
          <a:p>
            <a:pPr algn="l"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Лицензия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4221" y="1178807"/>
            <a:ext cx="450407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latin typeface="Calibri" pitchFamily="34" charset="0"/>
                <a:cs typeface="Calibri" pitchFamily="34" charset="0"/>
              </a:rPr>
              <a:t>Решение доступно в </a:t>
            </a:r>
            <a:r>
              <a:rPr lang="ru-RU" sz="2800" dirty="0" smtClean="0">
                <a:latin typeface="Calibri" pitchFamily="34" charset="0"/>
                <a:cs typeface="Calibri" pitchFamily="34" charset="0"/>
                <a:hlinkClick r:id="rId6"/>
              </a:rPr>
              <a:t>Маркетплейсе</a:t>
            </a:r>
            <a:endParaRPr lang="ru-RU" sz="2800" dirty="0" smtClean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Возможность выбрать версию платформы «1С-Битрикс»</a:t>
            </a: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Простые переходы между редакциями</a:t>
            </a: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Бесплатная пробная </a:t>
            </a:r>
            <a:r>
              <a:rPr lang="ru-RU" sz="28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версия на 3</a:t>
            </a: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0 дней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2400" u="sng" dirty="0" smtClean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  <a:p>
            <a:pPr marL="355600" indent="-355600" fontAlgn="base">
              <a:spcBef>
                <a:spcPct val="0"/>
              </a:spcBef>
              <a:spcAft>
                <a:spcPct val="0"/>
              </a:spcAft>
              <a:buFontTx/>
              <a:buBlip>
                <a:blip r:embed="rId5"/>
              </a:buBlip>
              <a:defRPr/>
            </a:pPr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Документация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400" u="sng" dirty="0">
                <a:solidFill>
                  <a:srgbClr val="1E427C"/>
                </a:solidFill>
                <a:latin typeface="Calibri" pitchFamily="34" charset="0"/>
                <a:cs typeface="Calibri" pitchFamily="34" charset="0"/>
              </a:rPr>
              <a:t>http://www.1c-bitrix.ru/download/files/doc/gov-site-guide.pdf</a:t>
            </a:r>
            <a:endParaRPr lang="ru-RU" sz="2400" u="sng" dirty="0">
              <a:solidFill>
                <a:srgbClr val="1E427C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8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7891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22282" y="1268760"/>
            <a:ext cx="5962434" cy="3456384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2420888"/>
            <a:ext cx="5832648" cy="2484413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r>
              <a:rPr lang="ru-RU" sz="2200" dirty="0" smtClean="0">
                <a:solidFill>
                  <a:srgbClr val="000000"/>
                </a:solidFill>
                <a:latin typeface="Calibri"/>
                <a:cs typeface="+mn-cs"/>
              </a:rPr>
              <a:t>Расширенная редакция  </a:t>
            </a:r>
            <a:r>
              <a:rPr lang="ru-RU" sz="2200" b="1" dirty="0" smtClean="0">
                <a:solidFill>
                  <a:srgbClr val="C00000"/>
                </a:solidFill>
                <a:latin typeface="Calibri"/>
                <a:cs typeface="+mn-cs"/>
              </a:rPr>
              <a:t>85  900 </a:t>
            </a:r>
            <a:r>
              <a:rPr lang="ru-RU" sz="2200" b="1" dirty="0" smtClean="0">
                <a:solidFill>
                  <a:srgbClr val="C00000"/>
                </a:solidFill>
                <a:latin typeface="Calibri"/>
                <a:cs typeface="+mn-cs"/>
              </a:rPr>
              <a:t>руб.</a:t>
            </a:r>
          </a:p>
          <a:p>
            <a:pPr marL="442913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sz="2200" dirty="0">
                <a:solidFill>
                  <a:srgbClr val="000000"/>
                </a:solidFill>
                <a:latin typeface="Calibri"/>
                <a:cs typeface="+mn-cs"/>
              </a:rPr>
              <a:t>с</a:t>
            </a:r>
            <a:r>
              <a:rPr lang="ru-RU" sz="2200" dirty="0" smtClean="0">
                <a:solidFill>
                  <a:srgbClr val="000000"/>
                </a:solidFill>
                <a:latin typeface="Calibri"/>
                <a:cs typeface="+mn-cs"/>
              </a:rPr>
              <a:t> мобильным приложением «Мой город»</a:t>
            </a:r>
          </a:p>
          <a:p>
            <a:pPr marL="442913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sz="2200" dirty="0" smtClean="0">
                <a:solidFill>
                  <a:srgbClr val="000000"/>
                </a:solidFill>
                <a:latin typeface="Calibri"/>
                <a:cs typeface="+mn-cs"/>
              </a:rPr>
              <a:t>Отдельно приобретается </a:t>
            </a:r>
            <a:r>
              <a:rPr lang="ru-RU" sz="2200" dirty="0" smtClean="0">
                <a:solidFill>
                  <a:srgbClr val="000000"/>
                </a:solidFill>
                <a:latin typeface="Calibri"/>
                <a:cs typeface="+mn-cs"/>
              </a:rPr>
              <a:t>«1С-Битрикс</a:t>
            </a:r>
            <a:r>
              <a:rPr lang="ru-RU" sz="2200" dirty="0" smtClean="0">
                <a:solidFill>
                  <a:srgbClr val="000000"/>
                </a:solidFill>
                <a:latin typeface="Calibri"/>
                <a:cs typeface="+mn-cs"/>
              </a:rPr>
              <a:t>: Мобильное</a:t>
            </a:r>
            <a:r>
              <a:rPr lang="en-US" sz="2200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ru-RU" sz="2200" dirty="0" smtClean="0">
                <a:solidFill>
                  <a:srgbClr val="000000"/>
                </a:solidFill>
                <a:latin typeface="Calibri"/>
                <a:cs typeface="+mn-cs"/>
              </a:rPr>
              <a:t>приложение» </a:t>
            </a:r>
            <a:r>
              <a:rPr lang="ru-RU" sz="2200" dirty="0" smtClean="0">
                <a:solidFill>
                  <a:srgbClr val="000000"/>
                </a:solidFill>
                <a:latin typeface="Calibri"/>
                <a:cs typeface="+mn-cs"/>
              </a:rPr>
              <a:t>- 47 900р.</a:t>
            </a:r>
            <a:r>
              <a:rPr lang="ru-RU" sz="2200" b="1" dirty="0" smtClean="0">
                <a:solidFill>
                  <a:srgbClr val="000000"/>
                </a:solidFill>
                <a:latin typeface="Calibri"/>
                <a:cs typeface="+mn-cs"/>
              </a:rPr>
              <a:t/>
            </a:r>
            <a:br>
              <a:rPr lang="ru-RU" sz="2200" b="1" dirty="0" smtClean="0">
                <a:solidFill>
                  <a:srgbClr val="000000"/>
                </a:solidFill>
                <a:latin typeface="Calibri"/>
                <a:cs typeface="+mn-cs"/>
              </a:rPr>
            </a:br>
            <a:endParaRPr lang="ru-RU" sz="2200" b="1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  <a:tabLst>
                <a:tab pos="357188" algn="l"/>
              </a:tabLst>
            </a:pPr>
            <a:r>
              <a:rPr lang="ru-RU" sz="2200" dirty="0" smtClean="0">
                <a:solidFill>
                  <a:prstClr val="black"/>
                </a:solidFill>
                <a:latin typeface="+mn-lt"/>
              </a:rPr>
              <a:t>Базовая </a:t>
            </a:r>
            <a:r>
              <a:rPr lang="ru-RU" sz="2200" dirty="0">
                <a:solidFill>
                  <a:prstClr val="black"/>
                </a:solidFill>
                <a:latin typeface="+mn-lt"/>
              </a:rPr>
              <a:t>редакция</a:t>
            </a:r>
            <a:r>
              <a:rPr lang="ru-RU" sz="2200" b="1" dirty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2200" b="1" dirty="0">
                <a:solidFill>
                  <a:prstClr val="black"/>
                </a:solidFill>
              </a:rPr>
              <a:t>– 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66  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900</a:t>
            </a:r>
            <a:r>
              <a:rPr lang="ru-RU" sz="2200" b="1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ru-RU" sz="2200" b="1" dirty="0">
                <a:solidFill>
                  <a:srgbClr val="C00000"/>
                </a:solidFill>
              </a:rPr>
              <a:t>руб.</a:t>
            </a:r>
          </a:p>
          <a:p>
            <a:pPr marL="785813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itchFamily="34" charset="0"/>
              <a:buChar char="•"/>
            </a:pPr>
            <a:endParaRPr lang="ru-RU" sz="2200" b="1" dirty="0" smtClean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4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23528" y="1484784"/>
            <a:ext cx="5400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Calibri"/>
              </a:rPr>
              <a:t>Цены</a:t>
            </a:r>
          </a:p>
          <a:p>
            <a:pPr algn="l" fontAlgn="auto">
              <a:spcAft>
                <a:spcPts val="0"/>
              </a:spcAft>
            </a:pPr>
            <a:r>
              <a:rPr lang="ru-RU" sz="2400" b="1" dirty="0" smtClean="0">
                <a:solidFill>
                  <a:srgbClr val="000000"/>
                </a:solidFill>
                <a:latin typeface="Calibri"/>
              </a:rPr>
              <a:t>«1С-Битрикс: Официальный сайт государственной организации»</a:t>
            </a:r>
            <a:endParaRPr lang="ru-RU" sz="2400" b="1" dirty="0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859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5958"/>
            <a:ext cx="9144000" cy="6873957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633782"/>
            <a:ext cx="4608512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Мобильное приложение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«Мой город»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000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Создано 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+mn-cs"/>
              </a:rPr>
              <a:t>на базе  продукта </a:t>
            </a:r>
            <a:endParaRPr lang="ru-RU" sz="2400" dirty="0" smtClean="0">
              <a:solidFill>
                <a:srgbClr val="000000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«</a:t>
            </a:r>
            <a:r>
              <a:rPr lang="ru-RU" sz="2400" dirty="0">
                <a:solidFill>
                  <a:srgbClr val="000000"/>
                </a:solidFill>
                <a:latin typeface="Calibri"/>
                <a:cs typeface="+mn-cs"/>
              </a:rPr>
              <a:t>1С-Битрикс: Мобильное приложение»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Демо-версия «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+mn-cs"/>
              </a:rPr>
              <a:t>BitrixCity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»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доступна в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+mn-cs"/>
              </a:rPr>
              <a:t>AppStore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/>
            </a:r>
            <a:b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</a:br>
            <a:r>
              <a:rPr lang="ru-RU" sz="2400" dirty="0" smtClean="0">
                <a:solidFill>
                  <a:srgbClr val="000000"/>
                </a:solidFill>
                <a:latin typeface="Calibri"/>
                <a:cs typeface="+mn-cs"/>
              </a:rPr>
              <a:t>и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+mn-cs"/>
              </a:rPr>
              <a:t>Google Play</a:t>
            </a:r>
            <a:endParaRPr lang="ru-RU" sz="24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7086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653136"/>
            <a:ext cx="198278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41663"/>
            <a:ext cx="28352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508500"/>
            <a:ext cx="2952750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89138"/>
            <a:ext cx="2133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589588"/>
            <a:ext cx="244475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564904"/>
            <a:ext cx="24923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4868863"/>
            <a:ext cx="1911350" cy="137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860800"/>
            <a:ext cx="30638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276475"/>
            <a:ext cx="17224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000" b="1">
                <a:latin typeface="Calibri" pitchFamily="34" charset="0"/>
              </a:rPr>
              <a:t>Платформу 1С-Битрикс используют:</a:t>
            </a:r>
            <a:endParaRPr lang="en-US" sz="3000" b="1">
              <a:latin typeface="Verdana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40768"/>
            <a:ext cx="4241800" cy="685800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6" descr="Снимок экрана 2013-01-30 в 23.59.51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056" y="1052736"/>
            <a:ext cx="7987888" cy="47525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752643" y="6021288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* Notebook PCs,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включая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 smtClean="0">
                <a:solidFill>
                  <a:srgbClr val="262626"/>
                </a:solidFill>
                <a:latin typeface="Calibri"/>
                <a:cs typeface="+mn-cs"/>
              </a:rPr>
              <a:t>нетбуки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.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Исходя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из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следующих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"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жизненных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циклов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": Desktop PCs – 5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лет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; Notebooks PCs – 4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года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; Smartphones – 2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года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; Tablets – 2.5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года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.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Источник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: Katy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Huberty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, Ehud </a:t>
            </a:r>
            <a:r>
              <a:rPr lang="en-US" sz="900" dirty="0" err="1">
                <a:solidFill>
                  <a:srgbClr val="262626"/>
                </a:solidFill>
                <a:latin typeface="Calibri"/>
                <a:cs typeface="+mn-cs"/>
              </a:rPr>
              <a:t>Gelblum</a:t>
            </a:r>
            <a:r>
              <a:rPr lang="en-US" sz="900" dirty="0">
                <a:solidFill>
                  <a:srgbClr val="262626"/>
                </a:solidFill>
                <a:latin typeface="Calibri"/>
                <a:cs typeface="+mn-cs"/>
              </a:rPr>
              <a:t>, Morgan Stanley Research. Data and Estimates as of 9/12.</a:t>
            </a:r>
            <a:endParaRPr lang="ru-RU" sz="900" dirty="0">
              <a:solidFill>
                <a:srgbClr val="262626"/>
              </a:solidFill>
              <a:latin typeface="Calibri"/>
              <a:cs typeface="+mn-cs"/>
            </a:endParaRPr>
          </a:p>
        </p:txBody>
      </p:sp>
      <p:pic>
        <p:nvPicPr>
          <p:cNvPr id="9" name="Изображение 8" descr="Снимок экрана 2013-01-31 в 0.02.24.png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8" y="6038895"/>
            <a:ext cx="970549" cy="3096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0" name="Группа 9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129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2"/>
          <p:cNvSpPr txBox="1">
            <a:spLocks noChangeArrowheads="1"/>
          </p:cNvSpPr>
          <p:nvPr/>
        </p:nvSpPr>
        <p:spPr bwMode="auto">
          <a:xfrm>
            <a:off x="179513" y="116632"/>
            <a:ext cx="583264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0" lang="ru-RU" sz="2600" b="1" dirty="0" smtClean="0">
                <a:solidFill>
                  <a:prstClr val="black"/>
                </a:solidFill>
                <a:ea typeface="Calibri"/>
                <a:cs typeface="Calibri"/>
              </a:rPr>
              <a:t>1С-Битрикс: Мобильное приложение</a:t>
            </a:r>
            <a:endParaRPr kumimoji="0" lang="en-US" sz="2600" b="1" dirty="0">
              <a:solidFill>
                <a:prstClr val="black"/>
              </a:solidFill>
              <a:latin typeface="Verdana" charset="0"/>
              <a:ea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75856" y="1484784"/>
            <a:ext cx="57961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Позволяет разрабатывать мобильные приложения для сайтов на платформе «1С-Битрикс» и публиковать их в </a:t>
            </a:r>
            <a:r>
              <a:rPr lang="en-US" sz="2000" dirty="0" err="1" smtClean="0">
                <a:solidFill>
                  <a:prstClr val="black"/>
                </a:solidFill>
                <a:latin typeface="Calibri"/>
                <a:cs typeface="Calibri"/>
              </a:rPr>
              <a:t>AppStore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и </a:t>
            </a:r>
            <a:r>
              <a:rPr lang="en-US" sz="2000" dirty="0" smtClean="0">
                <a:solidFill>
                  <a:prstClr val="black"/>
                </a:solidFill>
                <a:latin typeface="Calibri"/>
                <a:cs typeface="Calibri"/>
              </a:rPr>
              <a:t>Google Play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3888" y="2708916"/>
            <a:ext cx="518457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Разработка на html5+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JavaScript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Выпуск обновления не требует </a:t>
            </a:r>
            <a:r>
              <a:rPr lang="ru-RU" sz="2000" dirty="0" err="1">
                <a:solidFill>
                  <a:prstClr val="black"/>
                </a:solidFill>
                <a:latin typeface="Calibri"/>
                <a:cs typeface="Calibri"/>
              </a:rPr>
              <a:t>перевыпуск</a:t>
            </a: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 мобильных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приложений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Удобно для коллективной разработки, легко масштабировать выпуск. Все формы и изменения сразу отражаются на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сайте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</a:pPr>
            <a:r>
              <a:rPr lang="ru-RU" sz="2000" dirty="0">
                <a:solidFill>
                  <a:prstClr val="black"/>
                </a:solidFill>
                <a:latin typeface="Calibri"/>
                <a:cs typeface="Calibri"/>
              </a:rPr>
              <a:t>Единая разработка для всех мобильных </a:t>
            </a:r>
            <a:r>
              <a:rPr lang="ru-RU" sz="2000" dirty="0" smtClean="0">
                <a:solidFill>
                  <a:prstClr val="black"/>
                </a:solidFill>
                <a:latin typeface="Calibri"/>
                <a:cs typeface="Calibri"/>
              </a:rPr>
              <a:t>платформ</a:t>
            </a:r>
            <a:endParaRPr lang="ru-RU" sz="20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0" y="5089379"/>
            <a:ext cx="528943" cy="41777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44" y="5000217"/>
            <a:ext cx="729208" cy="546907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" y="1556793"/>
            <a:ext cx="2825681" cy="3134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6282" y="5949280"/>
            <a:ext cx="2227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u="sng" dirty="0" smtClean="0">
                <a:solidFill>
                  <a:srgbClr val="B10000"/>
                </a:solidFill>
                <a:latin typeface="Calibri"/>
                <a:cs typeface="+mn-cs"/>
              </a:rPr>
              <a:t>apps.1c-bitrix.ru</a:t>
            </a:r>
            <a:endParaRPr lang="ru-RU" sz="2400" u="sng" dirty="0">
              <a:solidFill>
                <a:srgbClr val="B10000"/>
              </a:solidFill>
              <a:latin typeface="Calibri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571003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Calibri"/>
              </a:rPr>
              <a:t>Теперь быстрый выпуск собственного мобильного приложения для органа власти </a:t>
            </a:r>
            <a:r>
              <a:rPr lang="ru-RU" b="1" dirty="0" smtClean="0">
                <a:solidFill>
                  <a:srgbClr val="000000"/>
                </a:solidFill>
                <a:latin typeface="Calibri"/>
              </a:rPr>
              <a:t>- это </a:t>
            </a:r>
            <a:r>
              <a:rPr lang="ru-RU" b="1" dirty="0">
                <a:solidFill>
                  <a:srgbClr val="000000"/>
                </a:solidFill>
                <a:latin typeface="Calibri"/>
              </a:rPr>
              <a:t>реальность! 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789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99"/>
          <a:stretch/>
        </p:blipFill>
        <p:spPr>
          <a:xfrm>
            <a:off x="-18286" y="0"/>
            <a:ext cx="9162286" cy="685800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3999" y="136732"/>
            <a:ext cx="46886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prstClr val="white"/>
                </a:solidFill>
                <a:latin typeface="Calibri"/>
                <a:cs typeface="+mn-cs"/>
              </a:rPr>
              <a:t>Гид по государственным услугам</a:t>
            </a:r>
            <a:endParaRPr lang="ru-RU" sz="2800" b="1" dirty="0">
              <a:solidFill>
                <a:prstClr val="white"/>
              </a:solidFill>
              <a:latin typeface="Calibri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116" y="1076325"/>
            <a:ext cx="356388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0002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white"/>
                </a:solidFill>
                <a:latin typeface="Calibri"/>
                <a:cs typeface="+mn-cs"/>
              </a:rPr>
              <a:t>Список необходимых документов </a:t>
            </a:r>
          </a:p>
          <a:p>
            <a:pPr marL="285750" indent="-20002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white"/>
                </a:solidFill>
                <a:latin typeface="Calibri"/>
                <a:cs typeface="+mn-cs"/>
              </a:rPr>
              <a:t>Порядок и условия предоставления услуг </a:t>
            </a:r>
          </a:p>
          <a:p>
            <a:pPr marL="285750" indent="-200025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000" dirty="0" smtClean="0">
                <a:solidFill>
                  <a:prstClr val="white"/>
                </a:solidFill>
                <a:latin typeface="Calibri"/>
                <a:cs typeface="+mn-cs"/>
              </a:rPr>
              <a:t>Популярные услуги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715849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392813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3475" y="1268760"/>
            <a:ext cx="3162300" cy="52259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600" y="1293168"/>
            <a:ext cx="3175703" cy="5225950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188640"/>
            <a:ext cx="566387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Государственные услуги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01897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74345" y="-26567"/>
            <a:ext cx="4893628" cy="6884567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32656"/>
            <a:ext cx="5969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Обращения граждан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51520" y="1700808"/>
            <a:ext cx="3960440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Отправить обращение или сообщить о проблеме стало удобно!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Выбор темы обращения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Добавление фотографий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err="1" smtClean="0">
                <a:solidFill>
                  <a:prstClr val="black"/>
                </a:solidFill>
                <a:latin typeface="Calibri"/>
                <a:cs typeface="+mn-cs"/>
              </a:rPr>
              <a:t>Геолокация</a:t>
            </a: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 (планируется)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+mn-cs"/>
              </a:rPr>
              <a:t>Просмотр статусов и результата обработки в личном кабинете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prstClr val="black"/>
              </a:buClr>
              <a:buFont typeface="Wingdings" panose="05000000000000000000" pitchFamily="2" charset="2"/>
              <a:buChar char="ü"/>
              <a:defRPr/>
            </a:pPr>
            <a:endParaRPr lang="ru-RU" sz="2400" dirty="0" smtClean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78273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188640"/>
            <a:ext cx="566387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Обращения: статусы и темы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0138" y="1303759"/>
            <a:ext cx="3378327" cy="4976813"/>
          </a:xfrm>
          <a:prstGeom prst="rect">
            <a:avLst/>
          </a:prstGeom>
          <a:effectLst/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591" y="1333475"/>
            <a:ext cx="3396183" cy="4976813"/>
          </a:xfrm>
          <a:prstGeom prst="rect">
            <a:avLst/>
          </a:prstGeom>
          <a:effectLst/>
        </p:spPr>
      </p:pic>
      <p:grpSp>
        <p:nvGrpSpPr>
          <p:cNvPr id="10" name="Группа 9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49461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036" y="1044743"/>
            <a:ext cx="2906363" cy="5489797"/>
          </a:xfrm>
          <a:prstGeom prst="rect">
            <a:avLst/>
          </a:prstGeom>
        </p:spPr>
      </p:pic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5" y="764704"/>
            <a:ext cx="596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latin typeface="Calibri"/>
                <a:cs typeface="+mn-cs"/>
              </a:rPr>
              <a:t>Интерактивная карта объектов</a:t>
            </a:r>
            <a:endParaRPr lang="ru-RU" sz="2800" b="1" dirty="0"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7584" y="1773526"/>
            <a:ext cx="4032448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Вся инфраструктура города/муниципалитета – на ладони!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Категории объектов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Группировка объектов </a:t>
            </a:r>
            <a:endParaRPr lang="en-US" sz="2400" dirty="0" smtClean="0">
              <a:latin typeface="Calibri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Поиск объектов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Просмотр детального описания объектов</a:t>
            </a:r>
          </a:p>
          <a:p>
            <a:pPr marL="285750" indent="-285750" fontAlgn="auto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/>
              <a:buChar char="•"/>
              <a:defRPr/>
            </a:pPr>
            <a:r>
              <a:rPr lang="ru-RU" sz="2400" dirty="0" smtClean="0">
                <a:latin typeface="Calibri"/>
                <a:cs typeface="+mn-cs"/>
              </a:rPr>
              <a:t>Прокладка маршрутов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28954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188640"/>
            <a:ext cx="566387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Карта событий города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2667" y="1340768"/>
            <a:ext cx="3074456" cy="5020599"/>
          </a:xfrm>
          <a:prstGeom prst="roundRect">
            <a:avLst>
              <a:gd name="adj" fmla="val 3623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6016" y="1340768"/>
            <a:ext cx="3074456" cy="5020599"/>
          </a:xfrm>
          <a:prstGeom prst="roundRect">
            <a:avLst>
              <a:gd name="adj" fmla="val 4710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2" name="Группа 11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877537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5"/>
          <p:cNvSpPr>
            <a:spLocks noChangeArrowheads="1"/>
          </p:cNvSpPr>
          <p:nvPr/>
        </p:nvSpPr>
        <p:spPr bwMode="auto">
          <a:xfrm>
            <a:off x="253999" y="3028950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 dirty="0">
              <a:solidFill>
                <a:prstClr val="black"/>
              </a:solidFill>
              <a:latin typeface="Verdana" pitchFamily="34" charset="0"/>
              <a:cs typeface="Calibri"/>
            </a:endParaRPr>
          </a:p>
        </p:txBody>
      </p:sp>
      <p:pic>
        <p:nvPicPr>
          <p:cNvPr id="4101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650" y="188640"/>
            <a:ext cx="5969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Calibri"/>
                <a:cs typeface="+mn-cs"/>
              </a:rPr>
              <a:t>Карта туристических маршрутов</a:t>
            </a:r>
            <a:endParaRPr lang="ru-RU" sz="3200" b="1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1327250"/>
            <a:ext cx="82809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  <a:t/>
            </a:r>
            <a:br>
              <a:rPr lang="ru-RU" dirty="0" smtClean="0">
                <a:solidFill>
                  <a:prstClr val="black"/>
                </a:solidFill>
                <a:latin typeface="Calibri"/>
                <a:cs typeface="+mn-cs"/>
              </a:rPr>
            </a:br>
            <a:endParaRPr lang="ru-RU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Wingdings" pitchFamily="2" charset="2"/>
              <a:buChar char="ü"/>
            </a:pPr>
            <a:endParaRPr lang="ru-RU" sz="16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9915" y="1489914"/>
            <a:ext cx="3124583" cy="4603381"/>
          </a:xfrm>
          <a:prstGeom prst="roundRect">
            <a:avLst>
              <a:gd name="adj" fmla="val 4902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9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93048" y="1489915"/>
            <a:ext cx="3047304" cy="4603381"/>
          </a:xfrm>
          <a:prstGeom prst="roundRect">
            <a:avLst>
              <a:gd name="adj" fmla="val 4056"/>
            </a:avLst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85643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3513" y="1772815"/>
            <a:ext cx="9143999" cy="4539189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921" y="2688818"/>
            <a:ext cx="8691093" cy="3623186"/>
          </a:xfrm>
          <a:prstGeom prst="rect">
            <a:avLst/>
          </a:prstGeom>
          <a:noFill/>
        </p:spPr>
        <p:txBody>
          <a:bodyPr wrap="square" lIns="82945" tIns="41473" rIns="82945" bIns="41473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Модуль в </a:t>
            </a:r>
            <a:r>
              <a:rPr lang="ru-RU" sz="2400" dirty="0" err="1" smtClean="0"/>
              <a:t>Маркетплейс</a:t>
            </a:r>
            <a:r>
              <a:rPr lang="en-US" sz="2400" dirty="0"/>
              <a:t> https://marketplace.1c-bitrix.ru/solutions/bitrix.mobilecity/</a:t>
            </a:r>
            <a:endParaRPr lang="ru-RU" sz="2400" dirty="0" smtClean="0"/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Цена: </a:t>
            </a:r>
            <a:r>
              <a:rPr lang="en-US" sz="2400" b="1" dirty="0" smtClean="0"/>
              <a:t>23 </a:t>
            </a:r>
            <a:r>
              <a:rPr lang="ru-RU" sz="2400" b="1" dirty="0" smtClean="0"/>
              <a:t>900 </a:t>
            </a:r>
            <a:r>
              <a:rPr lang="ru-RU" sz="2400" b="1" dirty="0" smtClean="0"/>
              <a:t>р.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sz="2400" b="1" dirty="0" smtClean="0"/>
              <a:t>(лицензия </a:t>
            </a:r>
            <a:r>
              <a:rPr lang="ru-RU" sz="2400" b="1" dirty="0" smtClean="0"/>
              <a:t>на «1С-Битрикс: Мобильное приложение», платформа «1С-Битрикс: Управление сайтом» </a:t>
            </a:r>
            <a:r>
              <a:rPr lang="ru-RU" sz="2400" b="1" dirty="0" smtClean="0"/>
              <a:t>покупаются </a:t>
            </a:r>
            <a:r>
              <a:rPr lang="ru-RU" sz="2400" b="1" dirty="0" smtClean="0"/>
              <a:t>отдельно)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endParaRPr lang="ru-RU" sz="1000" b="1" dirty="0" smtClean="0"/>
          </a:p>
          <a:p>
            <a:pPr lvl="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</a:pPr>
            <a:r>
              <a:rPr lang="ru-RU" dirty="0" smtClean="0">
                <a:solidFill>
                  <a:srgbClr val="C00000"/>
                </a:solidFill>
              </a:rPr>
              <a:t>Примечание: включено в  лицензию «1С-Битрикс: Официальный сайт государственной организации (расширенный)»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67544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8921" y="1916832"/>
            <a:ext cx="8660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92075" algn="l"/>
              </a:tabLst>
            </a:pPr>
            <a:r>
              <a:rPr lang="ru-RU" sz="2800" dirty="0"/>
              <a:t>«</a:t>
            </a:r>
            <a:r>
              <a:rPr lang="ru-RU" sz="2800" b="1" dirty="0"/>
              <a:t>1С-Битрикс: мобильное приложение «Мой город</a:t>
            </a:r>
            <a:r>
              <a:rPr lang="ru-RU" sz="2800" b="1" dirty="0" smtClean="0"/>
              <a:t>»</a:t>
            </a:r>
            <a:endParaRPr lang="ru-RU" sz="2800" b="1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611560" y="0"/>
            <a:ext cx="2418301" cy="692696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185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7110882_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563" y="1435601"/>
            <a:ext cx="3564133" cy="5346199"/>
          </a:xfrm>
          <a:prstGeom prst="rect">
            <a:avLst/>
          </a:prstGeom>
        </p:spPr>
      </p:pic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solidFill>
                  <a:prstClr val="black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Знакомо?</a:t>
            </a:r>
            <a:endParaRPr lang="en-US" sz="2800" dirty="0" smtClean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" name="Выноска-облако 2"/>
          <p:cNvSpPr/>
          <p:nvPr/>
        </p:nvSpPr>
        <p:spPr bwMode="auto">
          <a:xfrm>
            <a:off x="152400" y="1321301"/>
            <a:ext cx="3657600" cy="2209800"/>
          </a:xfrm>
          <a:prstGeom prst="cloudCallout">
            <a:avLst>
              <a:gd name="adj1" fmla="val 67963"/>
              <a:gd name="adj2" fmla="val -2341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76956" y="1556792"/>
            <a:ext cx="2971800" cy="762000"/>
          </a:xfrm>
        </p:spPr>
        <p:txBody>
          <a:bodyPr>
            <a:no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ru-RU" sz="2400" dirty="0" smtClean="0">
                <a:latin typeface="Calibri"/>
                <a:cs typeface="Calibri"/>
              </a:rPr>
              <a:t>Сайт… это сложные технологии, программирование, непонятные термины… </a:t>
            </a:r>
            <a:endParaRPr lang="ru-RU" sz="2400" dirty="0">
              <a:latin typeface="Calibri"/>
              <a:cs typeface="Calibri"/>
            </a:endParaRPr>
          </a:p>
        </p:txBody>
      </p:sp>
      <p:sp>
        <p:nvSpPr>
          <p:cNvPr id="10" name="Выноска-облако 9"/>
          <p:cNvSpPr/>
          <p:nvPr/>
        </p:nvSpPr>
        <p:spPr bwMode="auto">
          <a:xfrm>
            <a:off x="5887156" y="1600200"/>
            <a:ext cx="3048000" cy="1981200"/>
          </a:xfrm>
          <a:prstGeom prst="cloudCallout">
            <a:avLst>
              <a:gd name="adj1" fmla="val -81240"/>
              <a:gd name="adj2" fmla="val -2409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Содержимое 1"/>
          <p:cNvSpPr txBox="1">
            <a:spLocks/>
          </p:cNvSpPr>
          <p:nvPr/>
        </p:nvSpPr>
        <p:spPr bwMode="auto">
          <a:xfrm>
            <a:off x="6098823" y="1981200"/>
            <a:ext cx="2667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90000"/>
              </a:lnSpc>
              <a:buFontTx/>
              <a:buNone/>
            </a:pPr>
            <a:r>
              <a:rPr lang="ru-RU" sz="2400" dirty="0" smtClean="0">
                <a:solidFill>
                  <a:prstClr val="black"/>
                </a:solidFill>
                <a:latin typeface="Calibri"/>
                <a:cs typeface="Calibri"/>
              </a:rPr>
              <a:t>У меня нет времени в этом разбираться! </a:t>
            </a:r>
            <a:endParaRPr lang="ru-RU" sz="240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5159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Ebusiness Concept из Nmedia, Роялти-фри стоковое фото #6549225 на Fotolia.ru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" r="-2191"/>
          <a:stretch/>
        </p:blipFill>
        <p:spPr bwMode="auto">
          <a:xfrm>
            <a:off x="3957" y="-16044"/>
            <a:ext cx="9436614" cy="687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 bwMode="auto">
          <a:xfrm>
            <a:off x="3956" y="2333500"/>
            <a:ext cx="9248563" cy="1887588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Содержимое 1"/>
          <p:cNvSpPr txBox="1">
            <a:spLocks/>
          </p:cNvSpPr>
          <p:nvPr/>
        </p:nvSpPr>
        <p:spPr bwMode="auto">
          <a:xfrm>
            <a:off x="0" y="2667000"/>
            <a:ext cx="8839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Arial" charset="0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Arial" charset="0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Arial" charset="0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ru-RU" sz="4400" dirty="0" smtClean="0"/>
              <a:t> </a:t>
            </a:r>
            <a:r>
              <a:rPr lang="ru-RU" sz="4400" dirty="0"/>
              <a:t>«1С-Битрикс: Портал открытых данных»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635896" y="0"/>
            <a:ext cx="2418301" cy="692696"/>
            <a:chOff x="7165253" y="0"/>
            <a:chExt cx="1527941" cy="43766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810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3561" y="3746624"/>
            <a:ext cx="79077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 </a:t>
            </a:r>
            <a:r>
              <a:rPr lang="ru-RU" sz="2400" b="1" dirty="0"/>
              <a:t>Открытые данные – </a:t>
            </a:r>
            <a:r>
              <a:rPr lang="ru-RU" sz="2400" dirty="0"/>
              <a:t>информация, размещенная в сети «Интернет» в виде систематизированных данных, организованных в формате, обеспечивающем ее автоматическую обработку без предварительного изменения человеком, в целях неоднократного, свободного и бесплатного использования.</a:t>
            </a:r>
          </a:p>
        </p:txBody>
      </p:sp>
      <p:pic>
        <p:nvPicPr>
          <p:cNvPr id="1026" name="Picture 2" descr="Росрыболовство - Открытые данные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690" y="0"/>
            <a:ext cx="9161379" cy="333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515070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146699" y="295066"/>
            <a:ext cx="668272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smtClean="0">
                <a:latin typeface="Calibri" pitchFamily="34" charset="0"/>
              </a:rPr>
              <a:t>Примеры</a:t>
            </a:r>
            <a:endParaRPr lang="en-US" sz="2800" b="1" dirty="0">
              <a:latin typeface="Verdana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6355230" y="2475864"/>
            <a:ext cx="2088232" cy="2623387"/>
            <a:chOff x="6350028" y="3325893"/>
            <a:chExt cx="2088232" cy="2623387"/>
          </a:xfrm>
        </p:grpSpPr>
        <p:pic>
          <p:nvPicPr>
            <p:cNvPr id="1026" name="Picture 2" descr="http://a1.mzstatic.com/us/r30/Purple/v4/6d/3a/23/6d3a2304-6553-158a-5fbc-1f0dc49e4b73/mzl.kavtfpce.175x175-7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028" y="3861048"/>
              <a:ext cx="2088232" cy="2088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6355230" y="3325893"/>
              <a:ext cx="195232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400" b="1" dirty="0" err="1"/>
                <a:t>Яндекс.Такси</a:t>
              </a:r>
              <a:endParaRPr lang="ru-RU" sz="2400" dirty="0"/>
            </a:p>
          </p:txBody>
        </p:sp>
      </p:grpSp>
      <p:pic>
        <p:nvPicPr>
          <p:cNvPr id="1028" name="Picture 4" descr="http://data.mos.ru/img/hackath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959880" cy="132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42693" y="1609826"/>
            <a:ext cx="25692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Портал открытых данных правительства Москвы</a:t>
            </a:r>
            <a:endParaRPr lang="ru-RU" sz="20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525" y="2960898"/>
            <a:ext cx="1233789" cy="1165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72477" y="436510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Набор данных : Выданные </a:t>
            </a:r>
            <a:r>
              <a:rPr lang="ru-RU" sz="2400" dirty="0"/>
              <a:t>разрешения на осуществление деятельности по перевозке пассажиров и багажа легковым такси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2123728" y="3406132"/>
            <a:ext cx="3330625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333585" y="1321845"/>
            <a:ext cx="25284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Популярное приложение</a:t>
            </a:r>
            <a:endParaRPr lang="ru-RU" sz="2800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47928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8"/>
          <p:cNvGrpSpPr/>
          <p:nvPr/>
        </p:nvGrpSpPr>
        <p:grpSpPr>
          <a:xfrm>
            <a:off x="6372200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552" y="2201060"/>
            <a:ext cx="3800658" cy="229802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9552" y="545728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http://marketplace.1c-bitrix.ru/solutions/bitrix.opendata</a:t>
            </a:r>
            <a:r>
              <a:rPr lang="en-US" dirty="0" smtClean="0">
                <a:hlinkClick r:id="rId5"/>
              </a:rPr>
              <a:t>/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647528"/>
            <a:ext cx="47160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400" dirty="0"/>
              <a:t>Готовая структура, дизайн и </a:t>
            </a:r>
            <a:r>
              <a:rPr lang="ru-RU" altLang="ru-RU" sz="2400" dirty="0" err="1"/>
              <a:t>демо</a:t>
            </a:r>
            <a:r>
              <a:rPr lang="ru-RU" altLang="ru-RU" sz="2400" dirty="0"/>
              <a:t>-контент </a:t>
            </a:r>
            <a:endParaRPr lang="ru-RU" altLang="ru-RU" sz="2400" dirty="0" smtClean="0"/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400" dirty="0"/>
              <a:t>Комплексная система создания портала открытых данных </a:t>
            </a:r>
            <a:endParaRPr lang="ru-RU" altLang="ru-RU" sz="2400" dirty="0" smtClean="0"/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400" dirty="0"/>
              <a:t>Соответствие </a:t>
            </a:r>
            <a:r>
              <a:rPr lang="ru-RU" altLang="ru-RU" sz="2400" dirty="0" smtClean="0"/>
              <a:t>Законодательству РФ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400" dirty="0" smtClean="0"/>
              <a:t>Высокая </a:t>
            </a:r>
            <a:r>
              <a:rPr lang="ru-RU" altLang="ru-RU" sz="2400" dirty="0"/>
              <a:t>безопасность </a:t>
            </a:r>
            <a:endParaRPr lang="ru-RU" altLang="ru-RU" sz="2400" dirty="0" smtClean="0"/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ru-RU" sz="2400" dirty="0" smtClean="0"/>
              <a:t>API</a:t>
            </a:r>
            <a:r>
              <a:rPr lang="ru-RU" altLang="ru-RU" sz="2400" dirty="0" smtClean="0"/>
              <a:t> </a:t>
            </a:r>
            <a:r>
              <a:rPr lang="ru-RU" altLang="ru-RU" sz="2400" dirty="0"/>
              <a:t>для разработчиков </a:t>
            </a:r>
            <a:br>
              <a:rPr lang="ru-RU" altLang="ru-RU" sz="2400" dirty="0"/>
            </a:br>
            <a:r>
              <a:rPr lang="ru-RU" altLang="ru-RU" sz="2400" dirty="0"/>
              <a:t>    </a:t>
            </a:r>
            <a:r>
              <a:rPr lang="ru-RU" altLang="ru-RU" sz="2400" dirty="0" smtClean="0"/>
              <a:t>  </a:t>
            </a:r>
            <a:r>
              <a:rPr lang="ru-RU" altLang="ru-RU" sz="2400" dirty="0"/>
              <a:t> </a:t>
            </a:r>
            <a:r>
              <a:rPr lang="ru-RU" altLang="ru-RU" sz="2400" dirty="0" smtClean="0"/>
              <a:t> </a:t>
            </a:r>
            <a:r>
              <a:rPr lang="ru-RU" altLang="ru-RU" sz="2400" dirty="0"/>
              <a:t> </a:t>
            </a:r>
            <a:endParaRPr lang="ru-RU" altLang="ru-RU" sz="4000" dirty="0"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451857"/>
            <a:ext cx="6097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latin typeface="Calibri" pitchFamily="34" charset="0"/>
              </a:rPr>
              <a:t>1С-Битрикс: Портал открытых данных</a:t>
            </a:r>
            <a:endParaRPr lang="en-US" sz="2800" b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7068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74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400" b="1" dirty="0" smtClean="0">
                <a:latin typeface="Calibri" pitchFamily="34" charset="0"/>
              </a:rPr>
              <a:t>Работа с данными на сайте</a:t>
            </a:r>
            <a:endParaRPr lang="en-US" b="1" dirty="0">
              <a:latin typeface="Verdana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540" y="2286564"/>
            <a:ext cx="3691696" cy="2232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15616" y="6209851"/>
            <a:ext cx="7211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Интегрирован модуль  </a:t>
            </a:r>
            <a:r>
              <a:rPr lang="ru-RU" b="1" dirty="0" smtClean="0">
                <a:hlinkClick r:id="rId5"/>
              </a:rPr>
              <a:t>«1С-Битрикс: Интерактивная карта объектов»</a:t>
            </a:r>
            <a:endParaRPr lang="ru-RU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8288" y="1107862"/>
            <a:ext cx="4310062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0" indent="-176213">
              <a:spcAft>
                <a:spcPts val="10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ru-RU" sz="2000" dirty="0"/>
          </a:p>
          <a:p>
            <a:pPr marL="176213" indent="-176213">
              <a:spcAft>
                <a:spcPts val="10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800" dirty="0"/>
              <a:t>Просмотр открытых </a:t>
            </a:r>
            <a:br>
              <a:rPr lang="ru-RU" sz="2800" dirty="0"/>
            </a:br>
            <a:r>
              <a:rPr lang="ru-RU" sz="2800" dirty="0"/>
              <a:t>данных на сайте в онлайн-таблице и на карте</a:t>
            </a:r>
          </a:p>
          <a:p>
            <a:pPr marL="176213" lvl="0" indent="-176213">
              <a:spcAft>
                <a:spcPts val="10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800" dirty="0" smtClean="0"/>
              <a:t>Поиск и </a:t>
            </a:r>
            <a:r>
              <a:rPr lang="ru-RU" sz="2800" dirty="0"/>
              <a:t>фильтрация данных </a:t>
            </a:r>
          </a:p>
          <a:p>
            <a:pPr marL="176213" lvl="0" indent="-176213">
              <a:spcAft>
                <a:spcPts val="1000"/>
              </a:spcAft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800" dirty="0" smtClean="0"/>
              <a:t>Обратная </a:t>
            </a:r>
            <a:r>
              <a:rPr lang="ru-RU" sz="2800" dirty="0"/>
              <a:t>связь и отправка сообщений об ошибках</a:t>
            </a:r>
          </a:p>
        </p:txBody>
      </p:sp>
    </p:spTree>
    <p:extLst>
      <p:ext uri="{BB962C8B-B14F-4D97-AF65-F5344CB8AC3E}">
        <p14:creationId xmlns:p14="http://schemas.microsoft.com/office/powerpoint/2010/main" val="8346603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smtClean="0">
                <a:latin typeface="+mn-lt"/>
              </a:rPr>
              <a:t>Настраиваемая онлайн-таблица</a:t>
            </a:r>
            <a: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en-US" b="1" dirty="0">
              <a:latin typeface="Verdana" pitchFamily="34" charset="0"/>
            </a:endParaRPr>
          </a:p>
        </p:txBody>
      </p:sp>
      <p:sp>
        <p:nvSpPr>
          <p:cNvPr id="2" name="AutoShape 2" descr="https://cp.bitrix.ru/extranet/contacts/personal/user/574/files/element/historyget/1116904/main.jpg?cache_image=Y&amp;width=1024&amp;height=1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86" y="1199192"/>
            <a:ext cx="6582971" cy="5689600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03186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>
                <a:latin typeface="Calibri" pitchFamily="34" charset="0"/>
              </a:rPr>
              <a:t> </a:t>
            </a:r>
            <a:r>
              <a:rPr lang="ru-RU" sz="3200" b="1" dirty="0" smtClean="0">
                <a:latin typeface="Calibri" pitchFamily="34" charset="0"/>
              </a:rPr>
              <a:t>Данные на карте</a:t>
            </a:r>
            <a:endParaRPr lang="en-US" b="1" dirty="0">
              <a:latin typeface="Verdana" pitchFamily="34" charset="0"/>
            </a:endParaRPr>
          </a:p>
        </p:txBody>
      </p:sp>
      <p:sp>
        <p:nvSpPr>
          <p:cNvPr id="2" name="AutoShape 2" descr="https://cp.bitrix.ru/extranet/contacts/personal/user/574/files/element/historyget/1116904/main.jpg?cache_image=Y&amp;width=1024&amp;height=1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dirty="0" smtClean="0"/>
              <a:t>а</a:t>
            </a:r>
            <a:endParaRPr lang="ru-RU" dirty="0"/>
          </a:p>
        </p:txBody>
      </p:sp>
      <p:sp>
        <p:nvSpPr>
          <p:cNvPr id="8" name="AutoShape 14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44" y="1484784"/>
            <a:ext cx="8394012" cy="5075346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48239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700808"/>
            <a:ext cx="43924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/>
              <a:t>Единое хранилище открытых данных</a:t>
            </a:r>
          </a:p>
          <a:p>
            <a:pPr marL="28575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Создание и  </a:t>
            </a:r>
            <a:r>
              <a:rPr lang="ru-RU" sz="2400" dirty="0"/>
              <a:t>редактирование </a:t>
            </a:r>
            <a:r>
              <a:rPr lang="ru-RU" sz="2400" dirty="0" smtClean="0"/>
              <a:t>данных в административной части сайта</a:t>
            </a:r>
          </a:p>
          <a:p>
            <a:pPr marL="342900" lvl="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Импорт </a:t>
            </a:r>
            <a:r>
              <a:rPr lang="ru-RU" sz="2400" dirty="0"/>
              <a:t>и экспорт данных</a:t>
            </a:r>
            <a:r>
              <a:rPr lang="ru-RU" sz="2400" dirty="0" smtClean="0"/>
              <a:t>, </a:t>
            </a:r>
            <a:r>
              <a:rPr lang="en-US" sz="2400" dirty="0" smtClean="0"/>
              <a:t>csv</a:t>
            </a:r>
            <a:r>
              <a:rPr lang="ru-RU" sz="2400" dirty="0" smtClean="0"/>
              <a:t> </a:t>
            </a:r>
          </a:p>
          <a:p>
            <a:pPr marL="342900" lvl="0" indent="-3429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Версионность данных</a:t>
            </a:r>
            <a:endParaRPr lang="ru-RU" sz="2400" dirty="0"/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Управление сообщениями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r>
              <a:rPr lang="ru-RU" sz="2400" dirty="0"/>
              <a:t>об </a:t>
            </a:r>
            <a:r>
              <a:rPr lang="ru-RU" sz="2400" dirty="0" smtClean="0"/>
              <a:t>ошибках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400" dirty="0" smtClean="0"/>
              <a:t>Журнал </a:t>
            </a:r>
            <a:r>
              <a:rPr lang="ru-RU" sz="2400" dirty="0"/>
              <a:t>контроля за изменениями </a:t>
            </a:r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285750" lvl="0" indent="-285750">
              <a:buClr>
                <a:srgbClr val="C00000"/>
              </a:buClr>
              <a:buFont typeface="Arial" panose="020B0604020202020204" pitchFamily="34" charset="0"/>
              <a:buChar char="•"/>
            </a:pP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32788" y="214996"/>
            <a:ext cx="6095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Возможности для операторов</a:t>
            </a:r>
            <a:endParaRPr lang="ru-RU" sz="2800" dirty="0"/>
          </a:p>
        </p:txBody>
      </p:sp>
      <p:sp>
        <p:nvSpPr>
          <p:cNvPr id="2" name="AutoShape 4" descr="https://cp.bitrix.ru/extranet/contacts/personal/user/574/files/element/historyget/1119602/macbook1%20%282%29.png?cache_image=Y&amp;width=1024&amp;height=1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5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542" y="2466155"/>
            <a:ext cx="4543650" cy="3732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2608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Паспорт набора</a:t>
            </a:r>
            <a: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en-US" b="1" dirty="0">
              <a:latin typeface="Verdana" pitchFamily="34" charset="0"/>
            </a:endParaRPr>
          </a:p>
        </p:txBody>
      </p:sp>
      <p:sp>
        <p:nvSpPr>
          <p:cNvPr id="2" name="AutoShape 2" descr="https://cp.bitrix.ru/extranet/contacts/personal/user/574/files/element/historyget/1116904/main.jpg?cache_image=Y&amp;width=1024&amp;height=1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980" y="1437341"/>
            <a:ext cx="8251498" cy="49781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737" y="1405293"/>
            <a:ext cx="8291623" cy="50064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5"/>
          <a:stretch/>
        </p:blipFill>
        <p:spPr>
          <a:xfrm>
            <a:off x="393335" y="1556792"/>
            <a:ext cx="8226425" cy="49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642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Справочник организаций</a:t>
            </a:r>
            <a: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en-US" b="1" dirty="0">
              <a:latin typeface="Verdana" pitchFamily="34" charset="0"/>
            </a:endParaRPr>
          </a:p>
        </p:txBody>
      </p:sp>
      <p:sp>
        <p:nvSpPr>
          <p:cNvPr id="2" name="AutoShape 2" descr="https://cp.bitrix.ru/extranet/contacts/personal/user/574/files/element/historyget/1116904/main.jpg?cache_image=Y&amp;width=1024&amp;height=1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001" y="1340768"/>
            <a:ext cx="8574477" cy="51729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653" y="1352029"/>
            <a:ext cx="8818087" cy="517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248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1772816"/>
            <a:ext cx="4536504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Blip>
                <a:blip r:embed="rId3"/>
              </a:buBlip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Повысить уровень обслуживания граждан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Blip>
                <a:blip r:embed="rId3"/>
              </a:buBlip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Повысить </a:t>
            </a:r>
            <a:r>
              <a:rPr lang="ru-RU" sz="2000" dirty="0">
                <a:solidFill>
                  <a:prstClr val="black"/>
                </a:solidFill>
                <a:latin typeface="Calibri" pitchFamily="34" charset="0"/>
              </a:rPr>
              <a:t>престиж </a:t>
            </a: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учреждения</a:t>
            </a:r>
            <a:endParaRPr lang="ru-RU" sz="2000" dirty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FF9900"/>
              </a:buClr>
              <a:buSzPct val="150000"/>
              <a:buFontTx/>
              <a:buBlip>
                <a:blip r:embed="rId3"/>
              </a:buBlip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 Соответствовать требованиям законодательства во избежание проверок прокуратуры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1520" y="1196752"/>
            <a:ext cx="8097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Эффективный сайт решает конкретные задачи организации </a:t>
            </a:r>
          </a:p>
        </p:txBody>
      </p:sp>
      <p:pic>
        <p:nvPicPr>
          <p:cNvPr id="10" name="Изображение 8" descr="11049393_l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3"/>
          <a:stretch/>
        </p:blipFill>
        <p:spPr>
          <a:xfrm>
            <a:off x="4788024" y="1916832"/>
            <a:ext cx="4373498" cy="4193729"/>
          </a:xfrm>
          <a:prstGeom prst="rect">
            <a:avLst/>
          </a:prstGeom>
          <a:ln>
            <a:noFill/>
          </a:ln>
          <a:effectLst>
            <a:softEdge rad="330200"/>
          </a:effec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03934" y="3730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ru-RU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itchFamily="34" charset="0"/>
              </a:rPr>
              <a:t>Что такое эффективный сайт</a:t>
            </a: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grpSp>
        <p:nvGrpSpPr>
          <p:cNvPr id="11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4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65302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166688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Импорт и экспорт</a:t>
            </a:r>
            <a: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en-US" b="1" dirty="0">
              <a:latin typeface="Verdana" pitchFamily="34" charset="0"/>
            </a:endParaRPr>
          </a:p>
        </p:txBody>
      </p:sp>
      <p:sp>
        <p:nvSpPr>
          <p:cNvPr id="2" name="AutoShape 2" descr="https://cp.bitrix.ru/extranet/contacts/personal/user/574/files/element/historyget/1116904/main.jpg?cache_image=Y&amp;width=1024&amp;height=10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https://cp.bitrix.ru/extranet/contacts/personal/user/574/files/element/historyget/1116903/r_t_a.jpg?cache_image=Y&amp;width=1024&amp;height=102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4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6" descr="https://cp.bitrix.ru/extranet/contacts/personal/user/574/files/element/historyget/1114325/m3.jpg?cache_image=Y&amp;width=1024&amp;height=1024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6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986" y="1628800"/>
            <a:ext cx="8164727" cy="49257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993" y="1596214"/>
            <a:ext cx="8574477" cy="517297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375" y="1539601"/>
            <a:ext cx="8460432" cy="51041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3"/>
          <a:stretch/>
        </p:blipFill>
        <p:spPr>
          <a:xfrm>
            <a:off x="441757" y="1479185"/>
            <a:ext cx="8660713" cy="522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63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0650" y="1628800"/>
            <a:ext cx="6834703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sz="2400" b="1" dirty="0"/>
              <a:t> </a:t>
            </a:r>
            <a:r>
              <a:rPr lang="ru-RU" sz="2400" b="1" dirty="0" smtClean="0">
                <a:hlinkClick r:id="rId3"/>
              </a:rPr>
              <a:t>Концепция открытых данных</a:t>
            </a:r>
            <a:endParaRPr lang="ru-RU" sz="2400" b="1" dirty="0" smtClean="0"/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sz="2400" b="1" dirty="0" smtClean="0">
                <a:hlinkClick r:id="rId4" action="ppaction://hlinkfile"/>
              </a:rPr>
              <a:t>Методические рекомендации по</a:t>
            </a:r>
            <a:r>
              <a:rPr lang="ru-RU" sz="2400" b="1" dirty="0">
                <a:hlinkClick r:id="rId4" action="ppaction://hlinkfile"/>
              </a:rPr>
              <a:t> публикации открытых </a:t>
            </a:r>
            <a:r>
              <a:rPr lang="ru-RU" sz="2400" b="1" dirty="0" smtClean="0">
                <a:hlinkClick r:id="rId4" action="ppaction://hlinkfile"/>
              </a:rPr>
              <a:t>данных государственными</a:t>
            </a:r>
            <a:r>
              <a:rPr lang="ru-RU" sz="2400" b="1" dirty="0">
                <a:hlinkClick r:id="rId4" action="ppaction://hlinkfile"/>
              </a:rPr>
              <a:t> органами и органами местного самоуправления </a:t>
            </a:r>
            <a:r>
              <a:rPr lang="ru-RU" sz="2400" b="1" dirty="0" smtClean="0">
                <a:hlinkClick r:id="rId4" action="ppaction://hlinkfile"/>
              </a:rPr>
              <a:t>Версия 3.0</a:t>
            </a:r>
            <a:endParaRPr lang="ru-RU" sz="2400" b="1" dirty="0" smtClean="0"/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sz="2400" b="1" dirty="0" smtClean="0">
                <a:hlinkClick r:id="rId5"/>
              </a:rPr>
              <a:t>Портал открытых данных РФ</a:t>
            </a:r>
            <a:endParaRPr lang="ru-RU" sz="2400" b="1" dirty="0" smtClean="0"/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ru-RU" sz="2400" b="1" dirty="0" smtClean="0">
                <a:hlinkClick r:id="rId6"/>
              </a:rPr>
              <a:t>Портал открытых данных Правительства Москвы</a:t>
            </a:r>
            <a:endParaRPr lang="ru-RU" sz="2400" b="1" dirty="0"/>
          </a:p>
        </p:txBody>
      </p:sp>
      <p:pic>
        <p:nvPicPr>
          <p:cNvPr id="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2"/>
            <a:ext cx="8915400" cy="19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23528" y="341992"/>
            <a:ext cx="29644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Что посмотреть</a:t>
            </a:r>
            <a:endParaRPr lang="ru-RU" sz="3200" b="1" dirty="0"/>
          </a:p>
        </p:txBody>
      </p:sp>
      <p:pic>
        <p:nvPicPr>
          <p:cNvPr id="1030" name="Picture 6" descr="&quot;Открытые данные в Казахстане&quot; - Запись в блоге пользователя…"/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3645024"/>
            <a:ext cx="28575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48995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 descr="Depositphotos_3306468_l.jpg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" y="2636913"/>
            <a:ext cx="9143999" cy="1224136"/>
          </a:xfrm>
          <a:prstGeom prst="rect">
            <a:avLst/>
          </a:prstGeom>
          <a:solidFill>
            <a:srgbClr val="F1F2F4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r>
              <a:rPr lang="ru-RU" sz="2800" dirty="0" smtClean="0">
                <a:solidFill>
                  <a:schemeClr val="tx1"/>
                </a:solidFill>
                <a:latin typeface="Calibri"/>
              </a:rPr>
              <a:t>Производительность и безопасность</a:t>
            </a:r>
            <a:endParaRPr lang="ru-RU" sz="2800" dirty="0">
              <a:solidFill>
                <a:schemeClr val="tx1"/>
              </a:solidFill>
              <a:latin typeface="Calibri"/>
            </a:endParaRPr>
          </a:p>
        </p:txBody>
      </p:sp>
      <p:grpSp>
        <p:nvGrpSpPr>
          <p:cNvPr id="4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248894" y="2146759"/>
            <a:ext cx="547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dirty="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72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23528" y="1772816"/>
            <a:ext cx="4536504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Быстрая скорость загрузки страницы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Работа под высокими нагрузками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Гибкость кода к доработкам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Защита от вирусов и сетевых атак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/>
              <a:t> </a:t>
            </a:r>
            <a:r>
              <a:rPr lang="ru-RU" sz="2000" dirty="0" err="1" smtClean="0">
                <a:solidFill>
                  <a:prstClr val="black"/>
                </a:solidFill>
                <a:latin typeface="Calibri" pitchFamily="34" charset="0"/>
              </a:rPr>
              <a:t>Техподдержка</a:t>
            </a: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alibri" pitchFamily="34" charset="0"/>
              </a:rPr>
              <a:t>Сертификат ФСТЭК РФ</a:t>
            </a:r>
          </a:p>
        </p:txBody>
      </p:sp>
      <p:pic>
        <p:nvPicPr>
          <p:cNvPr id="3077" name="Picture 4" descr="C:\Users\Natalia\Desktop\Для презентаций\stickers-bullet\polos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05563"/>
            <a:ext cx="9144000" cy="45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548680"/>
            <a:ext cx="50945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Производительность и безопасность</a:t>
            </a:r>
          </a:p>
        </p:txBody>
      </p:sp>
      <p:grpSp>
        <p:nvGrpSpPr>
          <p:cNvPr id="10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41" y="1383919"/>
            <a:ext cx="4142563" cy="276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577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13" name="Изображение 1"/>
          <p:cNvPicPr>
            <a:picLocks noChangeAspect="1"/>
          </p:cNvPicPr>
          <p:nvPr/>
        </p:nvPicPr>
        <p:blipFill rotWithShape="1">
          <a:blip r:embed="rId4" cstate="print"/>
          <a:srcRect l="4372" r="8909"/>
          <a:stretch/>
        </p:blipFill>
        <p:spPr>
          <a:xfrm>
            <a:off x="0" y="692695"/>
            <a:ext cx="9150352" cy="583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678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8" name="Изображение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4466" y="1590906"/>
            <a:ext cx="8651584" cy="178280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3999" y="3363986"/>
            <a:ext cx="2969848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Отклик сайта в 100 раз быстрее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80440" y="3374302"/>
            <a:ext cx="2259635" cy="1938988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Лучшее ранжирование сайтов  в Яндекс и 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Google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273586" y="3514555"/>
            <a:ext cx="2762464" cy="830993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Повышение конверсии </a:t>
            </a:r>
            <a:r>
              <a:rPr lang="ru-RU" sz="2400" dirty="0" smtClean="0">
                <a:solidFill>
                  <a:schemeClr val="bg2">
                    <a:lumMod val="25000"/>
                  </a:schemeClr>
                </a:solidFill>
              </a:rPr>
              <a:t>сайта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75928" y="2690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Преимущества композитного сайта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30288" y="5682232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http://www.1c-bitrix.ru/products/cms/new/#</a:t>
            </a:r>
            <a:r>
              <a:rPr lang="en-US" dirty="0" smtClean="0">
                <a:hlinkClick r:id="rId5"/>
              </a:rPr>
              <a:t>tab-composite-link</a:t>
            </a:r>
            <a:endParaRPr lang="ru-RU" dirty="0" smtClean="0"/>
          </a:p>
          <a:p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85363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465746" y="4437112"/>
            <a:ext cx="8225207" cy="55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68288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endParaRPr lang="ru-RU" sz="1400" dirty="0" smtClean="0"/>
          </a:p>
          <a:p>
            <a:endParaRPr lang="ru-RU" sz="1400" dirty="0" smtClean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23528" y="1166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033685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609576" y="3924872"/>
            <a:ext cx="7425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000000"/>
              </a:solidFill>
              <a:latin typeface="Calibri" pitchFamily="34" charset="0"/>
              <a:cs typeface="Calibri"/>
            </a:endParaRPr>
          </a:p>
          <a:p>
            <a:endParaRPr lang="ru-RU" b="0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sp>
        <p:nvSpPr>
          <p:cNvPr id="13" name="Содержимое 2"/>
          <p:cNvSpPr txBox="1">
            <a:spLocks/>
          </p:cNvSpPr>
          <p:nvPr/>
        </p:nvSpPr>
        <p:spPr>
          <a:xfrm>
            <a:off x="180804" y="1868025"/>
            <a:ext cx="3758700" cy="2846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Разработчик разделяет компоненты на статические и динамические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Включает композитный режим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При первом запросе готовая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html</a:t>
            </a: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 страница сохраняется на диск</a:t>
            </a:r>
          </a:p>
          <a:p>
            <a:pPr>
              <a:lnSpc>
                <a:spcPct val="70000"/>
              </a:lnSpc>
            </a:pPr>
            <a:endParaRPr lang="ru-RU" sz="20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lnSpc>
                <a:spcPct val="70000"/>
              </a:lnSpc>
            </a:pPr>
            <a:r>
              <a:rPr lang="ru-RU" sz="2000" dirty="0" smtClean="0">
                <a:solidFill>
                  <a:schemeClr val="tx1"/>
                </a:solidFill>
                <a:latin typeface="Calibri"/>
                <a:cs typeface="Calibri"/>
              </a:rPr>
              <a:t>При следующих запросах статическая часть отдается с диска мгновенно, а динамическая подгружается в фоновом режиме</a:t>
            </a:r>
          </a:p>
        </p:txBody>
      </p:sp>
      <p:pic>
        <p:nvPicPr>
          <p:cNvPr id="14" name="Изображение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5672" y="2013697"/>
            <a:ext cx="4378088" cy="2676671"/>
          </a:xfrm>
          <a:prstGeom prst="rect">
            <a:avLst/>
          </a:prstGeom>
          <a:ln>
            <a:solidFill>
              <a:srgbClr val="D9D9D9"/>
            </a:solidFill>
          </a:ln>
        </p:spPr>
      </p:pic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475928" y="269032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8287" algn="l">
              <a:buClr>
                <a:srgbClr val="C00000"/>
              </a:buClr>
              <a:tabLst>
                <a:tab pos="442913" algn="l"/>
              </a:tabLst>
            </a:pP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/>
              </a:rPr>
              <a:t>Как сделать сайт композитным</a:t>
            </a:r>
            <a:endParaRPr lang="ru-RU" sz="2400" b="1" dirty="0">
              <a:solidFill>
                <a:srgbClr val="000000"/>
              </a:solidFill>
              <a:latin typeface="Calibri" pitchFamily="34" charset="0"/>
              <a:cs typeface="Calibri"/>
            </a:endParaRPr>
          </a:p>
        </p:txBody>
      </p:sp>
      <p:grpSp>
        <p:nvGrpSpPr>
          <p:cNvPr id="12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529887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2" cstate="print"/>
          <a:srcRect l="21742" t="484" r="5787" b="2614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-21600" y="3789040"/>
            <a:ext cx="9144000" cy="2055161"/>
          </a:xfrm>
          <a:prstGeom prst="rect">
            <a:avLst/>
          </a:prstGeom>
          <a:solidFill>
            <a:srgbClr val="F1F2F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азвание 1"/>
          <p:cNvSpPr>
            <a:spLocks noGrp="1"/>
          </p:cNvSpPr>
          <p:nvPr>
            <p:ph type="title"/>
          </p:nvPr>
        </p:nvSpPr>
        <p:spPr>
          <a:xfrm>
            <a:off x="383436" y="4096448"/>
            <a:ext cx="8738964" cy="1440344"/>
          </a:xfrm>
        </p:spPr>
        <p:txBody>
          <a:bodyPr>
            <a:normAutofit/>
          </a:bodyPr>
          <a:lstStyle/>
          <a:p>
            <a:pPr algn="ctr"/>
            <a:r>
              <a:rPr lang="ru-RU" sz="5500" dirty="0" smtClean="0"/>
              <a:t>Скорость сайта</a:t>
            </a:r>
            <a:endParaRPr lang="ru-RU" sz="5500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7649283" y="0"/>
            <a:ext cx="1145956" cy="437662"/>
            <a:chOff x="10199044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10199044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5362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944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 cstate="print"/>
          <a:srcRect b="66374"/>
          <a:stretch/>
        </p:blipFill>
        <p:spPr>
          <a:xfrm>
            <a:off x="0" y="-20280"/>
            <a:ext cx="9144000" cy="6048672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3" cstate="print"/>
          <a:srcRect l="26501" t="28396" r="2686" b="25184"/>
          <a:stretch/>
        </p:blipFill>
        <p:spPr>
          <a:xfrm>
            <a:off x="2507004" y="1772816"/>
            <a:ext cx="6353376" cy="321733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4" cstate="print"/>
          <a:srcRect l="3009" t="877" r="93125" b="4953"/>
          <a:stretch/>
        </p:blipFill>
        <p:spPr>
          <a:xfrm rot="5400000">
            <a:off x="4235" y="6701368"/>
            <a:ext cx="152399" cy="16086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07004" y="5299528"/>
            <a:ext cx="6459097" cy="1558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47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20638"/>
            <a:ext cx="4716463" cy="6858000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3"/>
          <p:cNvSpPr>
            <a:spLocks noChangeArrowheads="1"/>
          </p:cNvSpPr>
          <p:nvPr/>
        </p:nvSpPr>
        <p:spPr bwMode="auto">
          <a:xfrm>
            <a:off x="309563" y="1268413"/>
            <a:ext cx="4524375" cy="5616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Проактивный фильтр защиты от атак 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 (</a:t>
            </a:r>
            <a:r>
              <a:rPr lang="en-US" sz="1900" dirty="0">
                <a:latin typeface="+mn-lt"/>
                <a:ea typeface="Verdana" pitchFamily="34" charset="0"/>
                <a:cs typeface="Verdana" pitchFamily="34" charset="0"/>
              </a:rPr>
              <a:t>Web Application </a:t>
            </a:r>
            <a:r>
              <a:rPr lang="en-US" sz="1900" dirty="0" err="1">
                <a:latin typeface="+mn-lt"/>
                <a:ea typeface="Verdana" pitchFamily="34" charset="0"/>
                <a:cs typeface="Verdana" pitchFamily="34" charset="0"/>
              </a:rPr>
              <a:t>FireWall</a:t>
            </a:r>
            <a:r>
              <a:rPr lang="ru-RU" sz="1900" dirty="0">
                <a:latin typeface="+mn-lt"/>
                <a:ea typeface="Verdana" pitchFamily="34" charset="0"/>
                <a:cs typeface="Verdana" pitchFamily="34" charset="0"/>
              </a:rPr>
              <a:t>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Аутентификация и система составных паролей (</a:t>
            </a:r>
            <a:r>
              <a:rPr lang="en-US" sz="1900" dirty="0">
                <a:latin typeface="+mn-lt"/>
              </a:rPr>
              <a:t>OTP)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Технология защиты сессии пользователя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Активная реакция на вторжение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Контроль целостности системы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Защита от </a:t>
            </a:r>
            <a:r>
              <a:rPr lang="ru-RU" sz="1900" dirty="0" err="1">
                <a:latin typeface="+mn-lt"/>
              </a:rPr>
              <a:t>фишинга</a:t>
            </a:r>
            <a:endParaRPr lang="ru-RU" sz="1900" dirty="0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Шифрование данных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Групповые политики безопасности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Защита при регистрации и авторизации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>
                <a:latin typeface="+mn-lt"/>
              </a:rPr>
              <a:t>Журнал событий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 smtClean="0">
                <a:latin typeface="+mn-lt"/>
              </a:rPr>
              <a:t>Веб-антивирус 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Tx/>
              <a:buBlip>
                <a:blip r:embed="rId3"/>
              </a:buBlip>
              <a:defRPr/>
            </a:pPr>
            <a:r>
              <a:rPr lang="ru-RU" sz="1900" dirty="0" smtClean="0">
                <a:latin typeface="+mn-lt"/>
              </a:rPr>
              <a:t>Сертификат ФСТЭК</a:t>
            </a:r>
            <a:endParaRPr lang="ru-RU" sz="1900" dirty="0">
              <a:latin typeface="+mn-lt"/>
            </a:endParaRPr>
          </a:p>
        </p:txBody>
      </p:sp>
      <p:sp>
        <p:nvSpPr>
          <p:cNvPr id="28678" name="Rectangle 2"/>
          <p:cNvSpPr txBox="1">
            <a:spLocks noChangeArrowheads="1"/>
          </p:cNvSpPr>
          <p:nvPr/>
        </p:nvSpPr>
        <p:spPr bwMode="auto">
          <a:xfrm>
            <a:off x="338138" y="115888"/>
            <a:ext cx="4532312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3000" b="1">
                <a:latin typeface="Calibri" pitchFamily="34" charset="0"/>
              </a:rPr>
              <a:t>Безопасность сайта. Проактивная защита</a:t>
            </a:r>
            <a:endParaRPr lang="en-US" altLang="ru-RU" sz="3000" b="1">
              <a:latin typeface="Verdana" pitchFamily="34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468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395536" y="1700808"/>
            <a:ext cx="3816424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Комфортные условия для доступа </a:t>
            </a:r>
            <a:r>
              <a:rPr lang="ru-RU" sz="2000" dirty="0">
                <a:solidFill>
                  <a:prstClr val="black"/>
                </a:solidFill>
                <a:latin typeface="Calibri" pitchFamily="34" charset="0"/>
              </a:rPr>
              <a:t>к информации, необходимой для обеспечения  различных потребностей граждан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Экономия времени на решение запросов/ получении услуг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prstClr val="black"/>
                </a:solidFill>
                <a:latin typeface="Calibri" pitchFamily="34" charset="0"/>
              </a:rPr>
              <a:t>Безопасная </a:t>
            </a:r>
            <a:r>
              <a:rPr lang="ru-RU" sz="2000" dirty="0">
                <a:solidFill>
                  <a:prstClr val="black"/>
                </a:solidFill>
                <a:latin typeface="Calibri" pitchFamily="34" charset="0"/>
              </a:rPr>
              <a:t>работа с </a:t>
            </a:r>
            <a:r>
              <a:rPr lang="ru-RU" sz="2000" dirty="0" err="1">
                <a:solidFill>
                  <a:prstClr val="black"/>
                </a:solidFill>
                <a:latin typeface="Calibri" pitchFamily="34" charset="0"/>
              </a:rPr>
              <a:t>интернет-ресурсом</a:t>
            </a:r>
            <a:endParaRPr lang="ru-RU" sz="2000" dirty="0">
              <a:solidFill>
                <a:prstClr val="black"/>
              </a:solidFill>
              <a:latin typeface="Calibri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ru-RU" sz="2000" dirty="0" smtClean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51534" y="220663"/>
            <a:ext cx="5853113" cy="8382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endParaRPr lang="en-US" sz="3200" b="1" dirty="0" smtClean="0">
              <a:solidFill>
                <a:prstClr val="black">
                  <a:lumMod val="95000"/>
                  <a:lumOff val="5000"/>
                </a:prstClr>
              </a:solidFill>
              <a:latin typeface="Verdana" pitchFamily="34" charset="0"/>
            </a:endParaRPr>
          </a:p>
        </p:txBody>
      </p:sp>
      <p:pic>
        <p:nvPicPr>
          <p:cNvPr id="3080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49"/>
            <a:ext cx="8915400" cy="19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548680"/>
            <a:ext cx="69647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15000"/>
              </a:spcBef>
              <a:spcAft>
                <a:spcPct val="15000"/>
              </a:spcAft>
              <a:buClr>
                <a:srgbClr val="FF9900"/>
              </a:buClr>
              <a:buSzPct val="150000"/>
              <a:defRPr/>
            </a:pPr>
            <a:r>
              <a:rPr lang="ru-RU" sz="2400" dirty="0" smtClean="0">
                <a:solidFill>
                  <a:prstClr val="black"/>
                </a:solidFill>
                <a:latin typeface="Calibri" pitchFamily="34" charset="0"/>
              </a:rPr>
              <a:t>Решая свои задачи мы решаем задачи  гражданина</a:t>
            </a:r>
          </a:p>
        </p:txBody>
      </p:sp>
      <p:grpSp>
        <p:nvGrpSpPr>
          <p:cNvPr id="16" name="Группа 16"/>
          <p:cNvGrpSpPr/>
          <p:nvPr/>
        </p:nvGrpSpPr>
        <p:grpSpPr>
          <a:xfrm>
            <a:off x="6588224" y="0"/>
            <a:ext cx="2104971" cy="583549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http://balakovo.bezformata.ru/content/image9942523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2" t="12906" r="3009" b="7517"/>
          <a:stretch/>
        </p:blipFill>
        <p:spPr bwMode="auto">
          <a:xfrm>
            <a:off x="4490780" y="1988840"/>
            <a:ext cx="4173035" cy="282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0644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49591"/>
            <a:ext cx="5371148" cy="795316"/>
          </a:xfrm>
        </p:spPr>
        <p:txBody>
          <a:bodyPr/>
          <a:lstStyle/>
          <a:p>
            <a:pPr algn="l" eaLnBrk="1" hangingPunct="1"/>
            <a:r>
              <a:rPr lang="ru-RU" sz="3200" b="1" dirty="0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«Облачный» </a:t>
            </a:r>
            <a:r>
              <a:rPr lang="ru-RU" sz="3200" b="1" dirty="0" err="1" smtClean="0">
                <a:solidFill>
                  <a:srgbClr val="00091A"/>
                </a:solidFill>
                <a:latin typeface="Calibri" pitchFamily="34" charset="0"/>
                <a:ea typeface="Verdana" pitchFamily="34" charset="0"/>
                <a:cs typeface="Calibri" pitchFamily="34" charset="0"/>
              </a:rPr>
              <a:t>бэкап</a:t>
            </a:r>
            <a:endParaRPr lang="en-US" sz="3200" b="1" dirty="0" smtClean="0">
              <a:solidFill>
                <a:srgbClr val="00091A"/>
              </a:solidFill>
              <a:latin typeface="Calibri" pitchFamily="34" charset="0"/>
              <a:ea typeface="Verdana" pitchFamily="34" charset="0"/>
              <a:cs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6504" y="1481584"/>
            <a:ext cx="83779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сайта 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в 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«облако» 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и </a:t>
            </a:r>
            <a:r>
              <a:rPr lang="ru-RU" sz="28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 из «облака</a:t>
            </a:r>
            <a:r>
              <a:rPr lang="ru-RU" sz="2800" dirty="0">
                <a:solidFill>
                  <a:srgbClr val="000000"/>
                </a:solidFill>
                <a:latin typeface="Calibri"/>
                <a:cs typeface="Arial" charset="0"/>
              </a:rPr>
              <a:t>» </a:t>
            </a: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(в России облачные хранилища поддерживают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Arial" charset="0"/>
              </a:rPr>
              <a:t>Clodo</a:t>
            </a:r>
            <a:r>
              <a:rPr lang="en-US" sz="1400" dirty="0">
                <a:solidFill>
                  <a:srgbClr val="000000"/>
                </a:solidFill>
                <a:latin typeface="Calibri"/>
                <a:cs typeface="Arial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и </a:t>
            </a:r>
            <a:r>
              <a:rPr lang="en-US" sz="1400" dirty="0" err="1">
                <a:solidFill>
                  <a:srgbClr val="000000"/>
                </a:solidFill>
                <a:latin typeface="Calibri"/>
                <a:cs typeface="Arial" charset="0"/>
              </a:rPr>
              <a:t>Selectel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14" name="Picture 3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96" y="162244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блако 14"/>
          <p:cNvSpPr/>
          <p:nvPr/>
        </p:nvSpPr>
        <p:spPr>
          <a:xfrm>
            <a:off x="5412904" y="2931418"/>
            <a:ext cx="2664296" cy="1689554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Облако 15"/>
          <p:cNvSpPr/>
          <p:nvPr/>
        </p:nvSpPr>
        <p:spPr>
          <a:xfrm>
            <a:off x="3972744" y="4587602"/>
            <a:ext cx="1872208" cy="1203598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4432" y="3003426"/>
            <a:ext cx="1934438" cy="1296144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988968" y="3435474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Облачное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хранилище (</a:t>
            </a:r>
            <a:r>
              <a:rPr lang="ru-RU" sz="1400" dirty="0" err="1" smtClean="0">
                <a:solidFill>
                  <a:srgbClr val="000000"/>
                </a:solidFill>
                <a:latin typeface="Calibri"/>
                <a:cs typeface="Arial" charset="0"/>
              </a:rPr>
              <a:t>бэкап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92080" y="4814575"/>
            <a:ext cx="14477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srgbClr val="000000"/>
                </a:solidFill>
                <a:latin typeface="Calibri"/>
                <a:cs typeface="Arial" charset="0"/>
              </a:rPr>
              <a:t>Облачное </a:t>
            </a:r>
            <a:r>
              <a:rPr lang="ru-RU" sz="1400" dirty="0" smtClean="0">
                <a:solidFill>
                  <a:srgbClr val="000000"/>
                </a:solidFill>
                <a:latin typeface="Calibri"/>
                <a:cs typeface="Arial" charset="0"/>
              </a:rPr>
              <a:t>хранилище (файлы)</a:t>
            </a:r>
            <a:endParaRPr lang="ru-RU" sz="14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3396680" y="350748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>
            <a:off x="3396680" y="386752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3464060" y="325080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678156" y="382193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rot="887806">
            <a:off x="2070686" y="474547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887806" flipH="1">
            <a:off x="2070686" y="5105512"/>
            <a:ext cx="18002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 rot="887806">
            <a:off x="2121122" y="4488798"/>
            <a:ext cx="168003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Резервное копирование 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887806">
            <a:off x="2343277" y="5059926"/>
            <a:ext cx="11764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srgbClr val="000000"/>
                </a:solidFill>
                <a:latin typeface="Calibri"/>
                <a:cs typeface="Arial" charset="0"/>
              </a:rPr>
              <a:t>Восстановление</a:t>
            </a:r>
            <a:endParaRPr lang="ru-RU" sz="1100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pic>
        <p:nvPicPr>
          <p:cNvPr id="28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089877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253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4" y="30480"/>
            <a:ext cx="5763903" cy="960120"/>
          </a:xfrm>
        </p:spPr>
        <p:txBody>
          <a:bodyPr/>
          <a:lstStyle/>
          <a:p>
            <a:pPr algn="l" eaLnBrk="1" hangingPunct="1"/>
            <a:r>
              <a:rPr lang="ru-RU" sz="2800" b="1" dirty="0" smtClean="0">
                <a:solidFill>
                  <a:srgbClr val="00091A"/>
                </a:solidFill>
                <a:latin typeface="Calibri" pitchFamily="34" charset="0"/>
                <a:cs typeface="Calibri" pitchFamily="34" charset="0"/>
              </a:rPr>
              <a:t>Система обновлений </a:t>
            </a:r>
            <a:r>
              <a:rPr lang="en-US" sz="2800" b="1" dirty="0" smtClean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SiteUpdate</a:t>
            </a:r>
          </a:p>
        </p:txBody>
      </p:sp>
      <p:sp>
        <p:nvSpPr>
          <p:cNvPr id="78851" name="Прямоугольник 5"/>
          <p:cNvSpPr>
            <a:spLocks noChangeArrowheads="1"/>
          </p:cNvSpPr>
          <p:nvPr/>
        </p:nvSpPr>
        <p:spPr bwMode="auto">
          <a:xfrm>
            <a:off x="438776" y="1575721"/>
            <a:ext cx="397320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Уникальная технология SiteUpdate позволяет без дополнительных расходов скачивать обновления продукта и новые модули.</a:t>
            </a:r>
          </a:p>
        </p:txBody>
      </p:sp>
      <p:sp>
        <p:nvSpPr>
          <p:cNvPr id="78852" name="Прямоугольник 6"/>
          <p:cNvSpPr>
            <a:spLocks noChangeArrowheads="1"/>
          </p:cNvSpPr>
          <p:nvPr/>
        </p:nvSpPr>
        <p:spPr bwMode="auto">
          <a:xfrm>
            <a:off x="418759" y="2901949"/>
            <a:ext cx="40005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Обновления </a:t>
            </a:r>
            <a:r>
              <a:rPr lang="ru-RU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не затрагивают публичную часть сайта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полностью исключая потерю данных.</a:t>
            </a:r>
          </a:p>
        </p:txBody>
      </p:sp>
      <p:sp>
        <p:nvSpPr>
          <p:cNvPr id="78853" name="Прямоугольник 7"/>
          <p:cNvSpPr>
            <a:spLocks noChangeArrowheads="1"/>
          </p:cNvSpPr>
          <p:nvPr/>
        </p:nvSpPr>
        <p:spPr bwMode="auto">
          <a:xfrm>
            <a:off x="426720" y="3952165"/>
            <a:ext cx="4000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Таким образом, владелец продукта может </a:t>
            </a:r>
            <a:r>
              <a:rPr lang="ru-RU" sz="1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поддерживать постоянную актуальность системы </a:t>
            </a:r>
            <a:r>
              <a:rPr lang="ru-RU" sz="18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и оперативно получать новые модули.</a:t>
            </a:r>
          </a:p>
        </p:txBody>
      </p:sp>
      <p:pic>
        <p:nvPicPr>
          <p:cNvPr id="78854" name="Рисунок 8" descr="siteupdat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3" y="1676023"/>
            <a:ext cx="4378325" cy="3283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8776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49"/>
            <a:ext cx="8915400" cy="1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731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8" descr="C:\Users\volna\Desktop\my documents\презентации\картинки\нов\9727234_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93"/>
          <a:stretch>
            <a:fillRect/>
          </a:stretch>
        </p:blipFill>
        <p:spPr bwMode="auto">
          <a:xfrm>
            <a:off x="0" y="-7938"/>
            <a:ext cx="9177338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25"/>
          <p:cNvSpPr>
            <a:spLocks noChangeArrowheads="1"/>
          </p:cNvSpPr>
          <p:nvPr/>
        </p:nvSpPr>
        <p:spPr bwMode="auto">
          <a:xfrm>
            <a:off x="254000" y="3025775"/>
            <a:ext cx="347186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endParaRPr lang="ru-RU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5875" y="2741613"/>
            <a:ext cx="9193213" cy="208915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15875" y="3025775"/>
            <a:ext cx="869156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4400" b="1" dirty="0">
                <a:latin typeface="+mj-lt"/>
                <a:ea typeface="+mj-ea"/>
                <a:cs typeface="+mj-cs"/>
              </a:rPr>
              <a:t>Внутренний </a:t>
            </a:r>
            <a:r>
              <a:rPr lang="ru-RU" sz="4400" b="1" dirty="0" smtClean="0">
                <a:latin typeface="+mj-lt"/>
                <a:ea typeface="+mj-ea"/>
                <a:cs typeface="+mj-cs"/>
              </a:rPr>
              <a:t>портал </a:t>
            </a:r>
            <a:r>
              <a:rPr lang="ru-RU" sz="4400" b="1" dirty="0">
                <a:latin typeface="+mj-lt"/>
                <a:ea typeface="+mj-ea"/>
                <a:cs typeface="+mj-cs"/>
              </a:rPr>
              <a:t>государственной организации</a:t>
            </a:r>
            <a:endParaRPr lang="en-US" sz="4400" b="1" dirty="0">
              <a:latin typeface="Verdana" pitchFamily="34" charset="0"/>
              <a:ea typeface="+mj-ea"/>
              <a:cs typeface="+mj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209896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7" descr="C:\Users\volna\Desktop\my documents\презентации\картинки\нов\692097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751" y="1179623"/>
            <a:ext cx="2774665" cy="425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Прямоугольник 3"/>
          <p:cNvSpPr>
            <a:spLocks noChangeArrowheads="1"/>
          </p:cNvSpPr>
          <p:nvPr/>
        </p:nvSpPr>
        <p:spPr bwMode="auto">
          <a:xfrm>
            <a:off x="769045" y="1412776"/>
            <a:ext cx="4176712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 smtClean="0"/>
              <a:t>Готовая структура и </a:t>
            </a:r>
            <a:r>
              <a:rPr lang="ru-RU" sz="2400" dirty="0" err="1" smtClean="0"/>
              <a:t>демо</a:t>
            </a:r>
            <a:r>
              <a:rPr lang="ru-RU" sz="2400" dirty="0" smtClean="0"/>
              <a:t>-контент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 smtClean="0"/>
              <a:t>Готовые </a:t>
            </a:r>
            <a:r>
              <a:rPr lang="ru-RU" sz="2400" dirty="0"/>
              <a:t>бизнес-процессы</a:t>
            </a:r>
            <a:r>
              <a:rPr lang="en-US" sz="2400" dirty="0"/>
              <a:t> </a:t>
            </a:r>
            <a:r>
              <a:rPr lang="ru-RU" sz="2400" dirty="0"/>
              <a:t>в поставке продукта</a:t>
            </a:r>
            <a:endParaRPr lang="en-US" sz="2400" dirty="0"/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Обработка </a:t>
            </a:r>
            <a:r>
              <a:rPr lang="ru-RU" sz="2400" dirty="0"/>
              <a:t>обращений и запросов </a:t>
            </a:r>
            <a:r>
              <a:rPr lang="ru-RU" sz="2400" dirty="0" smtClean="0"/>
              <a:t>граждан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Публикация материалов и документов </a:t>
            </a:r>
            <a:r>
              <a:rPr lang="ru-RU" sz="2400" dirty="0"/>
              <a:t>из портала на </a:t>
            </a:r>
            <a:r>
              <a:rPr lang="ru-RU" sz="2400" dirty="0" smtClean="0"/>
              <a:t>сайт: «</a:t>
            </a:r>
            <a:r>
              <a:rPr lang="ru-RU" sz="2400" dirty="0"/>
              <a:t>Новости», «Анонсы </a:t>
            </a:r>
            <a:r>
              <a:rPr lang="ru-RU" sz="2400" dirty="0" smtClean="0"/>
              <a:t>событий», нормативно-правовые акты и т.п.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AutoNum type="arabicPeriod"/>
              <a:defRPr/>
            </a:pPr>
            <a:endParaRPr lang="ru-RU" sz="2400" b="1" dirty="0"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342509"/>
            <a:ext cx="51882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Calibri" pitchFamily="34" charset="0"/>
              </a:rPr>
              <a:t>Интеграция портала и сайта</a:t>
            </a:r>
            <a:endParaRPr lang="en-US" sz="3200" b="1" dirty="0">
              <a:latin typeface="Verdana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Изображение 7" descr="b24_объединяет компанию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334" y="5642356"/>
            <a:ext cx="2250082" cy="103339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9044" y="6029424"/>
            <a:ext cx="50990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6"/>
              </a:rPr>
              <a:t>http</a:t>
            </a:r>
            <a:r>
              <a:rPr lang="ru-RU" dirty="0">
                <a:hlinkClick r:id="rId6"/>
              </a:rPr>
              <a:t>://</a:t>
            </a:r>
            <a:r>
              <a:rPr lang="ru-RU" dirty="0" smtClean="0">
                <a:hlinkClick r:id="rId6"/>
              </a:rPr>
              <a:t>www.1c-bitrix.ru/solutions/gov/intranet.php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11712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Управление документами</a:t>
            </a:r>
            <a:endParaRPr lang="ru-RU" sz="30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577" y="1844824"/>
            <a:ext cx="4694124" cy="2952328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Изображение 3" descr="Снимок экрана 2013-04-26 в 12.49.59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3" t="1957" r="16906" b="81004"/>
          <a:stretch/>
        </p:blipFill>
        <p:spPr>
          <a:xfrm>
            <a:off x="430830" y="5625665"/>
            <a:ext cx="3578763" cy="683655"/>
          </a:xfrm>
          <a:prstGeom prst="rect">
            <a:avLst/>
          </a:prstGeom>
        </p:spPr>
      </p:pic>
      <p:sp>
        <p:nvSpPr>
          <p:cNvPr id="14" name="Прямоугольник 3"/>
          <p:cNvSpPr>
            <a:spLocks noChangeArrowheads="1"/>
          </p:cNvSpPr>
          <p:nvPr/>
        </p:nvSpPr>
        <p:spPr bwMode="auto">
          <a:xfrm>
            <a:off x="204618" y="1504816"/>
            <a:ext cx="4176712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Единая база документов</a:t>
            </a:r>
          </a:p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Мгновенный поиск документов</a:t>
            </a:r>
          </a:p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Совместная работа над документами</a:t>
            </a:r>
          </a:p>
          <a:p>
            <a:pPr marL="457200" indent="-457200">
              <a:spcAft>
                <a:spcPts val="600"/>
              </a:spcAft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/>
              <a:t>Единое хранилище документов – Битрикс24.Диск</a:t>
            </a:r>
          </a:p>
          <a:p>
            <a:pPr marL="457200" indent="-457200"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endParaRPr lang="ru-RU" sz="2400" dirty="0" smtClean="0"/>
          </a:p>
          <a:p>
            <a:pPr marL="457200" indent="-457200">
              <a:buAutoNum type="arabicPeriod"/>
              <a:defRPr/>
            </a:pPr>
            <a:endParaRPr lang="ru-RU" sz="2400" b="1" dirty="0">
              <a:latin typeface="+mn-lt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12979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/>
              <a:t>Календари</a:t>
            </a:r>
            <a:endParaRPr lang="ru-RU" sz="3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628800"/>
            <a:ext cx="3600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Планирование </a:t>
            </a:r>
            <a:r>
              <a:rPr lang="ru-RU" sz="2000" dirty="0">
                <a:latin typeface="Calibri"/>
                <a:cs typeface="Calibri"/>
              </a:rPr>
              <a:t>рабочего времени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Напоминания </a:t>
            </a:r>
            <a:r>
              <a:rPr lang="ru-RU" sz="2000" dirty="0">
                <a:latin typeface="Calibri"/>
                <a:cs typeface="Calibri"/>
              </a:rPr>
              <a:t>о предстоящих событиях 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ru-RU" sz="2000" dirty="0" smtClean="0">
                <a:latin typeface="Calibri"/>
                <a:cs typeface="Calibri"/>
              </a:rPr>
              <a:t>Доступность с мобильных </a:t>
            </a:r>
            <a:r>
              <a:rPr lang="ru-RU" sz="2000" dirty="0" err="1" smtClean="0">
                <a:latin typeface="Calibri"/>
                <a:cs typeface="Calibri"/>
              </a:rPr>
              <a:t>устррйств</a:t>
            </a:r>
            <a:endParaRPr lang="ru-RU" sz="2000" dirty="0">
              <a:latin typeface="Calibri"/>
              <a:cs typeface="Calibri"/>
            </a:endParaRPr>
          </a:p>
        </p:txBody>
      </p:sp>
      <p:pic>
        <p:nvPicPr>
          <p:cNvPr id="5122" name="Picture 2" descr="http://www.bitrix24.ru/images/content/calenda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067" y="1582003"/>
            <a:ext cx="5067014" cy="324573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3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27614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165954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Внутренние коммуникации</a:t>
            </a:r>
            <a:endParaRPr lang="en-US" sz="3000" b="1" dirty="0">
              <a:latin typeface="Verdana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6479" y="1234716"/>
            <a:ext cx="381733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ru-RU" sz="2400" dirty="0" smtClean="0"/>
              <a:t>«Живая лента»</a:t>
            </a:r>
          </a:p>
          <a:p>
            <a:endParaRPr lang="ru-RU" sz="2400" dirty="0" smtClean="0"/>
          </a:p>
          <a:p>
            <a:pPr marL="176213" indent="-176213">
              <a:buFont typeface="Arial" pitchFamily="34" charset="0"/>
              <a:buChar char="•"/>
            </a:pPr>
            <a:r>
              <a:rPr lang="ru-RU" sz="2400" dirty="0" smtClean="0"/>
              <a:t> Сообщения, звонки и </a:t>
            </a:r>
            <a:r>
              <a:rPr lang="ru-RU" sz="2400" dirty="0" err="1" smtClean="0"/>
              <a:t>видеозвонки</a:t>
            </a:r>
            <a:r>
              <a:rPr lang="ru-RU" sz="2400" dirty="0" smtClean="0"/>
              <a:t> </a:t>
            </a:r>
            <a:r>
              <a:rPr lang="ru-RU" sz="2400" dirty="0"/>
              <a:t>с помощью встроенного </a:t>
            </a:r>
            <a:r>
              <a:rPr lang="ru-RU" sz="2400" dirty="0" smtClean="0"/>
              <a:t>мессенджера</a:t>
            </a:r>
          </a:p>
          <a:p>
            <a:endParaRPr lang="ru-RU" sz="2400" dirty="0" smtClean="0"/>
          </a:p>
          <a:p>
            <a:pPr marL="176213" indent="-176213">
              <a:buFont typeface="Arial" pitchFamily="34" charset="0"/>
              <a:buChar char="•"/>
            </a:pPr>
            <a:r>
              <a:rPr lang="ru-RU" sz="2400" dirty="0" smtClean="0"/>
              <a:t>Обмен файлами в «Живой ленте» и мессенджере</a:t>
            </a:r>
            <a:endParaRPr lang="ru-RU" sz="2400" dirty="0"/>
          </a:p>
          <a:p>
            <a:pPr marL="176213" indent="-176213">
              <a:buFont typeface="Arial" pitchFamily="34" charset="0"/>
              <a:buChar char="•"/>
            </a:pPr>
            <a:endParaRPr lang="ru-RU" sz="2000" dirty="0"/>
          </a:p>
          <a:p>
            <a:pPr marL="176213" indent="-176213">
              <a:buFont typeface="Arial" pitchFamily="34" charset="0"/>
              <a:buChar char="•"/>
            </a:pPr>
            <a:endParaRPr lang="ru-RU" sz="20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2420888"/>
            <a:ext cx="38164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endParaRPr lang="ru-RU" sz="2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97690" y="3852597"/>
            <a:ext cx="38155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endParaRPr lang="ru-RU" sz="2000" dirty="0"/>
          </a:p>
        </p:txBody>
      </p:sp>
      <p:grpSp>
        <p:nvGrpSpPr>
          <p:cNvPr id="20" name="Группа 19"/>
          <p:cNvGrpSpPr/>
          <p:nvPr/>
        </p:nvGrpSpPr>
        <p:grpSpPr>
          <a:xfrm>
            <a:off x="4716016" y="1331079"/>
            <a:ext cx="3627396" cy="4320480"/>
            <a:chOff x="258314" y="1001334"/>
            <a:chExt cx="3386684" cy="3919802"/>
          </a:xfrm>
        </p:grpSpPr>
        <p:pic>
          <p:nvPicPr>
            <p:cNvPr id="21" name="Изображение 7"/>
            <p:cNvPicPr>
              <a:picLocks noChangeAspect="1"/>
            </p:cNvPicPr>
            <p:nvPr/>
          </p:nvPicPr>
          <p:blipFill rotWithShape="1">
            <a:blip r:embed="rId3"/>
            <a:srcRect t="3139" b="40245"/>
            <a:stretch/>
          </p:blipFill>
          <p:spPr>
            <a:xfrm>
              <a:off x="258314" y="1001334"/>
              <a:ext cx="3386627" cy="3919802"/>
            </a:xfrm>
            <a:prstGeom prst="roundRect">
              <a:avLst>
                <a:gd name="adj" fmla="val 1496"/>
              </a:avLst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Изображение 8" descr="Снимок экрана 2013-09-24 в 11.41.32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27"/>
            <a:stretch/>
          </p:blipFill>
          <p:spPr>
            <a:xfrm>
              <a:off x="2901086" y="2830239"/>
              <a:ext cx="743912" cy="1006647"/>
            </a:xfrm>
            <a:prstGeom prst="rect">
              <a:avLst/>
            </a:prstGeom>
          </p:spPr>
        </p:pic>
        <p:pic>
          <p:nvPicPr>
            <p:cNvPr id="23" name="Изображение 9" descr="Снимок экрана 2013-09-24 в 12.03.55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003" t="-37526" r="-132003" b="40453"/>
            <a:stretch/>
          </p:blipFill>
          <p:spPr>
            <a:xfrm>
              <a:off x="947694" y="2921526"/>
              <a:ext cx="1948298" cy="1984432"/>
            </a:xfrm>
            <a:prstGeom prst="rect">
              <a:avLst/>
            </a:prstGeom>
          </p:spPr>
        </p:pic>
      </p:grpSp>
      <p:pic>
        <p:nvPicPr>
          <p:cNvPr id="24" name="Изображение 19" descr="Снимок экрана 2013-09-24 в 16.48.29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10974" r="11236" b="11478"/>
          <a:stretch/>
        </p:blipFill>
        <p:spPr>
          <a:xfrm>
            <a:off x="4959036" y="2051159"/>
            <a:ext cx="2824205" cy="16181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Группа 24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Рисунок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230575"/>
            <a:ext cx="1867884" cy="139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7929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25720" y="165925"/>
            <a:ext cx="6758528" cy="62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000" b="1" dirty="0" smtClean="0"/>
              <a:t>Управление задачами</a:t>
            </a:r>
            <a:endParaRPr lang="en-US" sz="3000" b="1" dirty="0" smtClean="0"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484784"/>
            <a:ext cx="3418141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/>
              <a:t>Совместная работа над задачами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/>
              <a:t>Сроки, статусы, ответственные по задачам 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 smtClean="0"/>
              <a:t>Отчеты руководителю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ru-RU" sz="2400" dirty="0"/>
              <a:t>Интеграция задач с календарями</a:t>
            </a:r>
          </a:p>
          <a:p>
            <a:pPr marL="176213" indent="-176213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endParaRPr lang="ru-RU" sz="2000" dirty="0" smtClean="0"/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 rotWithShape="1">
          <a:blip r:embed="rId3"/>
          <a:srcRect l="16251" r="3555" b="33876"/>
          <a:stretch/>
        </p:blipFill>
        <p:spPr>
          <a:xfrm>
            <a:off x="4355976" y="1916832"/>
            <a:ext cx="4619706" cy="3240360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511716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23528" y="11273"/>
            <a:ext cx="5757174" cy="997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Мобильный портал</a:t>
            </a:r>
            <a:endParaRPr lang="en-US" sz="2800" b="1" dirty="0" smtClean="0">
              <a:latin typeface="Verdana" pitchFamily="34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2" cstate="print"/>
          <a:srcRect l="12897" t="12388" r="10003" b="49906"/>
          <a:stretch/>
        </p:blipFill>
        <p:spPr>
          <a:xfrm>
            <a:off x="502570" y="5729064"/>
            <a:ext cx="1800578" cy="727522"/>
          </a:xfrm>
          <a:prstGeom prst="rect">
            <a:avLst/>
          </a:prstGeom>
        </p:spPr>
      </p:pic>
      <p:pic>
        <p:nvPicPr>
          <p:cNvPr id="14" name="Изображение 13"/>
          <p:cNvPicPr>
            <a:picLocks noChangeAspect="1"/>
          </p:cNvPicPr>
          <p:nvPr/>
        </p:nvPicPr>
        <p:blipFill rotWithShape="1">
          <a:blip r:embed="rId3" cstate="print"/>
          <a:srcRect l="15451" t="31373" r="16097" b="32173"/>
          <a:stretch/>
        </p:blipFill>
        <p:spPr>
          <a:xfrm>
            <a:off x="2483768" y="5805264"/>
            <a:ext cx="1676401" cy="57597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644008" y="1556792"/>
            <a:ext cx="4392488" cy="4478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Живая </a:t>
            </a:r>
            <a:r>
              <a:rPr lang="ru-RU" sz="2400" b="0" dirty="0" smtClean="0">
                <a:latin typeface="Calibri"/>
                <a:cs typeface="Calibri"/>
              </a:rPr>
              <a:t>лента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Управление </a:t>
            </a:r>
            <a:r>
              <a:rPr lang="ru-RU" sz="2400" b="0" dirty="0">
                <a:latin typeface="Calibri"/>
                <a:cs typeface="Calibri"/>
              </a:rPr>
              <a:t>задачами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Работа с </a:t>
            </a:r>
            <a:r>
              <a:rPr lang="ru-RU" sz="2400" b="0" dirty="0" smtClean="0">
                <a:latin typeface="Calibri"/>
                <a:cs typeface="Calibri"/>
              </a:rPr>
              <a:t>файлами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Мгновенные сообщения</a:t>
            </a:r>
            <a:endParaRPr lang="ru-RU" sz="24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>
                <a:latin typeface="Calibri"/>
                <a:cs typeface="Calibri"/>
              </a:rPr>
              <a:t>Контакты </a:t>
            </a:r>
            <a:r>
              <a:rPr lang="ru-RU" sz="2400" b="0" dirty="0" smtClean="0">
                <a:latin typeface="Calibri"/>
                <a:cs typeface="Calibri"/>
              </a:rPr>
              <a:t>сотрудников</a:t>
            </a:r>
            <a:endParaRPr lang="en-US" sz="2400" b="0" dirty="0" smtClean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smtClean="0">
                <a:latin typeface="Calibri"/>
                <a:cs typeface="Calibri"/>
              </a:rPr>
              <a:t>Рабочие группы</a:t>
            </a:r>
            <a:endParaRPr lang="ru-RU" sz="2400" b="0" dirty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b="0" dirty="0" err="1">
                <a:latin typeface="Calibri"/>
                <a:cs typeface="Calibri"/>
              </a:rPr>
              <a:t>Push</a:t>
            </a:r>
            <a:r>
              <a:rPr lang="ru-RU" sz="2400" b="0" dirty="0">
                <a:latin typeface="Calibri"/>
                <a:cs typeface="Calibri"/>
              </a:rPr>
              <a:t>-</a:t>
            </a:r>
            <a:r>
              <a:rPr lang="ru-RU" sz="2400" b="0" dirty="0" smtClean="0">
                <a:latin typeface="Calibri"/>
                <a:cs typeface="Calibri"/>
              </a:rPr>
              <a:t>уведомления  </a:t>
            </a: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r>
              <a:rPr lang="ru-RU" sz="2400" dirty="0" smtClean="0">
                <a:latin typeface="Calibri"/>
                <a:cs typeface="Calibri"/>
              </a:rPr>
              <a:t>Работа в </a:t>
            </a:r>
            <a:r>
              <a:rPr lang="ru-RU" sz="2400" dirty="0" err="1" smtClean="0">
                <a:latin typeface="Calibri"/>
                <a:cs typeface="Calibri"/>
              </a:rPr>
              <a:t>офлайне</a:t>
            </a:r>
            <a:endParaRPr lang="ru-RU" sz="2400" dirty="0" smtClean="0">
              <a:latin typeface="Calibri"/>
              <a:cs typeface="Calibri"/>
            </a:endParaRPr>
          </a:p>
          <a:p>
            <a:pPr marL="171450" indent="-171450">
              <a:spcBef>
                <a:spcPts val="600"/>
              </a:spcBef>
              <a:buFont typeface="Arial"/>
              <a:buChar char="•"/>
            </a:pPr>
            <a:endParaRPr lang="ru-RU" sz="2400" b="0" dirty="0" smtClean="0">
              <a:latin typeface="Calibri"/>
              <a:cs typeface="Calibri"/>
            </a:endParaRPr>
          </a:p>
          <a:p>
            <a:pPr>
              <a:spcBef>
                <a:spcPts val="600"/>
              </a:spcBef>
            </a:pPr>
            <a:endParaRPr lang="ru-RU" sz="2400" b="0" dirty="0">
              <a:solidFill>
                <a:srgbClr val="F53830"/>
              </a:solidFill>
              <a:latin typeface="Calibri"/>
              <a:cs typeface="Calibri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395536" y="1484784"/>
            <a:ext cx="2026251" cy="3513347"/>
            <a:chOff x="762000" y="57150"/>
            <a:chExt cx="2966408" cy="5143500"/>
          </a:xfrm>
        </p:grpSpPr>
        <p:pic>
          <p:nvPicPr>
            <p:cNvPr id="17" name="Изображение 16" descr="df9a60c34480833348edd9f5a957a41a.jp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7" r="27771"/>
            <a:stretch/>
          </p:blipFill>
          <p:spPr>
            <a:xfrm>
              <a:off x="762000" y="57150"/>
              <a:ext cx="2966408" cy="5143500"/>
            </a:xfrm>
            <a:prstGeom prst="rect">
              <a:avLst/>
            </a:prstGeom>
          </p:spPr>
        </p:pic>
        <p:pic>
          <p:nvPicPr>
            <p:cNvPr id="18" name="Изображение 17" descr="Screenshot_2012-11-27-21-12-04.png"/>
            <p:cNvPicPr>
              <a:picLocks noChangeAspect="1"/>
            </p:cNvPicPr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47"/>
            <a:stretch/>
          </p:blipFill>
          <p:spPr>
            <a:xfrm>
              <a:off x="1121376" y="571158"/>
              <a:ext cx="2282621" cy="4043933"/>
            </a:xfrm>
            <a:prstGeom prst="rect">
              <a:avLst/>
            </a:prstGeom>
          </p:spPr>
        </p:pic>
      </p:grp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55776" y="1916832"/>
            <a:ext cx="1563935" cy="3053069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6732240" y="0"/>
            <a:ext cx="2411760" cy="692696"/>
            <a:chOff x="7165253" y="0"/>
            <a:chExt cx="1527941" cy="437662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798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149350"/>
            <a:ext cx="8915400" cy="1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179512" y="404664"/>
            <a:ext cx="6191816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800" b="1" dirty="0" smtClean="0">
                <a:latin typeface="Calibri" pitchFamily="34" charset="0"/>
              </a:rPr>
              <a:t>Преимущества решений «1С-Битрикс»</a:t>
            </a:r>
            <a:endParaRPr lang="en-US" sz="2800" b="1" dirty="0">
              <a:latin typeface="Verdana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1412776"/>
            <a:ext cx="790773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 </a:t>
            </a:r>
            <a:r>
              <a:rPr lang="ru-RU" sz="3200" dirty="0"/>
              <a:t> </a:t>
            </a:r>
            <a:endParaRPr lang="ru-RU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Комплексные готовые решения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Соответствие Законодательству РФ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Высокая безопасность</a:t>
            </a:r>
            <a:endParaRPr lang="ru-RU" sz="24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2400" dirty="0" smtClean="0"/>
              <a:t>Быстрый срок внедрения</a:t>
            </a:r>
          </a:p>
        </p:txBody>
      </p:sp>
      <p:grpSp>
        <p:nvGrpSpPr>
          <p:cNvPr id="4" name="Группа 8"/>
          <p:cNvGrpSpPr/>
          <p:nvPr/>
        </p:nvGrpSpPr>
        <p:grpSpPr>
          <a:xfrm>
            <a:off x="6372200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077072"/>
            <a:ext cx="3800658" cy="229802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3568" y="5445224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6"/>
              </a:rPr>
              <a:t>http://www.1c-bitrix.ru/solutions/gov</a:t>
            </a:r>
            <a:r>
              <a:rPr lang="ru-RU" dirty="0" smtClean="0">
                <a:hlinkClick r:id="rId6"/>
              </a:rPr>
              <a:t>/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75117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0"/>
          <p:cNvSpPr txBox="1">
            <a:spLocks noChangeArrowheads="1"/>
          </p:cNvSpPr>
          <p:nvPr/>
        </p:nvSpPr>
        <p:spPr bwMode="auto">
          <a:xfrm>
            <a:off x="539552" y="1916832"/>
            <a:ext cx="58339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«Не заставляйте меня думать»</a:t>
            </a:r>
          </a:p>
          <a:p>
            <a:pPr eaLnBrk="1" hangingPunct="1"/>
            <a:r>
              <a:rPr lang="ru-RU" sz="4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Стив Круг</a:t>
            </a:r>
            <a:endParaRPr lang="ru-RU" sz="4400" dirty="0" smtClean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13184"/>
            <a:ext cx="269626" cy="2308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kumimoji="0" lang="ru-RU" altLang="ru-RU" sz="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074" name="Picture 2" descr="http://static1.ozone.ru/multimedia/books_covers/10007284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802239"/>
            <a:ext cx="190500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5661248"/>
            <a:ext cx="5544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http://www.ozon.ru/context/detail/id/3795618/</a:t>
            </a:r>
          </a:p>
        </p:txBody>
      </p:sp>
    </p:spTree>
    <p:extLst>
      <p:ext uri="{BB962C8B-B14F-4D97-AF65-F5344CB8AC3E}">
        <p14:creationId xmlns:p14="http://schemas.microsoft.com/office/powerpoint/2010/main" val="218993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Изображение 10" descr="226482_print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7023" y="-1"/>
            <a:ext cx="9184535" cy="68748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-25933"/>
            <a:ext cx="9171023" cy="6846727"/>
          </a:xfrm>
          <a:prstGeom prst="rect">
            <a:avLst/>
          </a:prstGeom>
          <a:solidFill>
            <a:srgbClr val="FFFFFF">
              <a:alpha val="7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b="1" smtClean="0">
              <a:solidFill>
                <a:schemeClr val="tx1"/>
              </a:solidFill>
            </a:endParaRPr>
          </a:p>
          <a:p>
            <a:pPr marL="630238"/>
            <a:endParaRPr lang="ru-RU" sz="1200" b="1" dirty="0" smtClean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32886" y="116632"/>
            <a:ext cx="8229600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294056"/>
              </p:ext>
            </p:extLst>
          </p:nvPr>
        </p:nvGraphicFramePr>
        <p:xfrm>
          <a:off x="755576" y="1667206"/>
          <a:ext cx="8064896" cy="40386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6552728"/>
                <a:gridCol w="151216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Редакция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Новая цена, руб.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29222">
                <a:tc>
                  <a:txBody>
                    <a:bodyPr/>
                    <a:lstStyle/>
                    <a:p>
                      <a:pPr algn="r"/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Официальный сайт государственной организации (базовый и расширенный)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66 </a:t>
                      </a:r>
                      <a:r>
                        <a:rPr lang="ru-RU" b="1" dirty="0" smtClean="0"/>
                        <a:t>900/ </a:t>
                      </a:r>
                      <a:r>
                        <a:rPr lang="ru-RU" b="1" dirty="0" smtClean="0"/>
                        <a:t>85 </a:t>
                      </a:r>
                      <a:r>
                        <a:rPr lang="ru-RU" b="1" dirty="0" smtClean="0"/>
                        <a:t>900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Портал открытых данных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49 900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Мобильное приложение «Мой город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»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23 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900 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Внутренний</a:t>
                      </a:r>
                      <a:r>
                        <a:rPr lang="ru-RU" baseline="0" dirty="0" smtClean="0"/>
                        <a:t> портал государственной организации </a:t>
                      </a:r>
                      <a:br>
                        <a:rPr lang="ru-RU" baseline="0" dirty="0" smtClean="0"/>
                      </a:br>
                      <a:r>
                        <a:rPr lang="ru-RU" baseline="0" dirty="0" smtClean="0"/>
                        <a:t>(25 пользователей)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149 900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Дополнительный пользователь для портала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1 190</a:t>
                      </a:r>
                      <a:endParaRPr lang="ru-RU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 smtClean="0"/>
                        <a:t>Расширение на</a:t>
                      </a:r>
                      <a:r>
                        <a:rPr lang="ru-RU" b="0" baseline="0" dirty="0" smtClean="0"/>
                        <a:t> неограниченное количество пользователей  </a:t>
                      </a:r>
                      <a:br>
                        <a:rPr lang="ru-RU" b="0" baseline="0" dirty="0" smtClean="0"/>
                      </a:br>
                      <a:r>
                        <a:rPr lang="ru-RU" b="0" baseline="0" dirty="0" err="1" smtClean="0"/>
                        <a:t>вн</a:t>
                      </a:r>
                      <a:r>
                        <a:rPr lang="ru-RU" b="0" baseline="0" dirty="0" smtClean="0"/>
                        <a:t>. портала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509 150</a:t>
                      </a:r>
                      <a:endParaRPr lang="ru-RU" sz="1800" b="1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13" name="Группа 16"/>
          <p:cNvGrpSpPr/>
          <p:nvPr/>
        </p:nvGrpSpPr>
        <p:grpSpPr>
          <a:xfrm>
            <a:off x="6660232" y="0"/>
            <a:ext cx="2032963" cy="583549"/>
            <a:chOff x="7165253" y="0"/>
            <a:chExt cx="1527941" cy="43766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5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971600" y="430701"/>
            <a:ext cx="3475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Цены с 01.03.2015г.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5940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677">
        <p:fade/>
      </p:transition>
    </mc:Choice>
    <mc:Fallback xmlns="">
      <p:transition spd="med" advTm="1267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56"/>
            <a:ext cx="9144000" cy="686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0" y="0"/>
            <a:ext cx="4724400" cy="6858000"/>
          </a:xfrm>
          <a:prstGeom prst="roundRect">
            <a:avLst>
              <a:gd name="adj" fmla="val 0"/>
            </a:avLst>
          </a:prstGeom>
          <a:solidFill>
            <a:srgbClr val="FFFFFF">
              <a:alpha val="80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200" b="1" smtClean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97168" y="134645"/>
            <a:ext cx="5431633" cy="645129"/>
          </a:xfrm>
        </p:spPr>
        <p:txBody>
          <a:bodyPr/>
          <a:lstStyle/>
          <a:p>
            <a:pPr eaLnBrk="1" hangingPunct="1"/>
            <a:r>
              <a:rPr lang="ru-RU" sz="2800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Техническая поддержка</a:t>
            </a:r>
            <a:endParaRPr lang="en-US" sz="2800" b="1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892" name="Прямоугольник 6"/>
          <p:cNvSpPr>
            <a:spLocks noChangeArrowheads="1"/>
          </p:cNvSpPr>
          <p:nvPr/>
        </p:nvSpPr>
        <p:spPr bwMode="auto">
          <a:xfrm>
            <a:off x="228600" y="1143000"/>
            <a:ext cx="38862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Направьте вопрос специалистам технической поддержки и </a:t>
            </a:r>
            <a:r>
              <a:rPr lang="ru-RU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получите квалифицированную консультацию.</a:t>
            </a:r>
          </a:p>
        </p:txBody>
      </p:sp>
      <p:pic>
        <p:nvPicPr>
          <p:cNvPr id="9" name="Picture 4" descr="C:\Users\Natalia\Documents\Для презентаций\stickers-bullet\strelk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2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5445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15875"/>
            <a:ext cx="9177338" cy="6873875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600200" y="2362200"/>
            <a:ext cx="579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u-RU" sz="200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12700" y="-15875"/>
            <a:ext cx="4356100" cy="1006475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Сайт </a:t>
            </a:r>
            <a:r>
              <a:rPr lang="ru-RU" sz="3200" dirty="0">
                <a:latin typeface="Calibri" pitchFamily="34" charset="0"/>
              </a:rPr>
              <a:t>создали. </a:t>
            </a:r>
            <a:endParaRPr lang="en-US" sz="3200" dirty="0" smtClean="0">
              <a:latin typeface="Calibri" pitchFamily="34" charset="0"/>
            </a:endParaRPr>
          </a:p>
          <a:p>
            <a:pPr algn="l">
              <a:defRPr/>
            </a:pPr>
            <a:r>
              <a:rPr lang="en-US" sz="3200" dirty="0" smtClean="0">
                <a:latin typeface="Calibri" pitchFamily="34" charset="0"/>
              </a:rPr>
              <a:t>    </a:t>
            </a:r>
            <a:r>
              <a:rPr lang="ru-RU" sz="3200" dirty="0" smtClean="0">
                <a:latin typeface="Calibri" pitchFamily="34" charset="0"/>
              </a:rPr>
              <a:t>Что </a:t>
            </a:r>
            <a:r>
              <a:rPr lang="ru-RU" sz="3200" dirty="0">
                <a:latin typeface="Calibri" pitchFamily="34" charset="0"/>
              </a:rPr>
              <a:t>дальше?</a:t>
            </a:r>
            <a:endParaRPr lang="en-US" sz="3200" dirty="0" smtClean="0">
              <a:latin typeface="Verdana" pitchFamily="34" charset="0"/>
            </a:endParaRPr>
          </a:p>
        </p:txBody>
      </p:sp>
      <p:sp>
        <p:nvSpPr>
          <p:cNvPr id="13317" name="Прямоугольник 10"/>
          <p:cNvSpPr>
            <a:spLocks noChangeArrowheads="1"/>
          </p:cNvSpPr>
          <p:nvPr/>
        </p:nvSpPr>
        <p:spPr bwMode="auto">
          <a:xfrm>
            <a:off x="-12700" y="990600"/>
            <a:ext cx="4356100" cy="5867400"/>
          </a:xfrm>
          <a:prstGeom prst="rect">
            <a:avLst/>
          </a:prstGeom>
          <a:solidFill>
            <a:schemeClr val="bg1">
              <a:alpha val="7803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1574800"/>
            <a:ext cx="4038600" cy="452437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Осталось: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убрать ненужное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добавить необходимое</a:t>
            </a:r>
          </a:p>
          <a:p>
            <a:pPr>
              <a:defRPr/>
            </a:pPr>
            <a:endParaRPr lang="ru-RU" sz="24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В основе решения - полноценный «1С-Битрикс: управление сайтом», поэтому: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можно модифицировать что угодно и как угодно</a:t>
            </a:r>
          </a:p>
          <a:p>
            <a:pPr marL="285750" indent="-285750">
              <a:buFontTx/>
              <a:buBlip>
                <a:blip r:embed="rId4"/>
              </a:buBlip>
              <a:defRPr/>
            </a:pPr>
            <a:r>
              <a:rPr lang="ru-RU" sz="24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управлять так же просто, как и создавать</a:t>
            </a:r>
          </a:p>
        </p:txBody>
      </p:sp>
    </p:spTree>
    <p:extLst>
      <p:ext uri="{BB962C8B-B14F-4D97-AF65-F5344CB8AC3E}">
        <p14:creationId xmlns:p14="http://schemas.microsoft.com/office/powerpoint/2010/main" val="18899752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 descr="10788888_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auto">
          <a:xfrm>
            <a:off x="3957" y="1981200"/>
            <a:ext cx="9140044" cy="3048000"/>
          </a:xfrm>
          <a:prstGeom prst="rect">
            <a:avLst/>
          </a:prstGeom>
          <a:solidFill>
            <a:srgbClr val="FFFFFF">
              <a:alpha val="74902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420888"/>
            <a:ext cx="8686800" cy="2303512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latin typeface="Calibri"/>
                <a:cs typeface="Calibri"/>
              </a:rPr>
              <a:t>Закажите внедрение сайта у партнеров 1С-Битрикс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>
                <a:latin typeface="Calibri"/>
                <a:cs typeface="Calibri"/>
              </a:rPr>
              <a:t/>
            </a:r>
            <a:br>
              <a:rPr lang="ru-RU" sz="2800" dirty="0">
                <a:latin typeface="Calibri"/>
                <a:cs typeface="Calibri"/>
              </a:rPr>
            </a:br>
            <a:r>
              <a:rPr lang="ru-RU" sz="2800" dirty="0" smtClean="0">
                <a:latin typeface="Calibri"/>
                <a:cs typeface="Calibri"/>
              </a:rPr>
              <a:t>Список партнеров есть на сайте </a:t>
            </a:r>
            <a:r>
              <a:rPr lang="en-US" sz="2800" dirty="0" smtClean="0">
                <a:latin typeface="Calibri"/>
                <a:cs typeface="Calibri"/>
              </a:rPr>
              <a:t>www.1c-bitrix.ru</a:t>
            </a:r>
            <a:endParaRPr lang="ru-RU" sz="2800" dirty="0">
              <a:latin typeface="Calibri"/>
              <a:cs typeface="Calibri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570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ня\AppData\Local\Microsoft\Windows\Temporary Internet Files\Content.Outlook\36VJRQY6\line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5" y="1206350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25720" y="221233"/>
            <a:ext cx="5822680" cy="8660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 smtClean="0">
                <a:latin typeface="Calibri" pitchFamily="34" charset="0"/>
                <a:ea typeface="Verdana" pitchFamily="34" charset="0"/>
                <a:cs typeface="Calibri" pitchFamily="34" charset="0"/>
              </a:rPr>
              <a:t>Веб-приложения для сайта</a:t>
            </a:r>
            <a:endParaRPr lang="en-US" sz="2800" b="1" dirty="0" smtClean="0"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5477471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0" i="1" dirty="0" smtClean="0">
                <a:latin typeface="Calibri"/>
                <a:cs typeface="Calibri"/>
              </a:rPr>
              <a:t>Новые возможности и сервисы для администраторов и посетителей Вашего сайта</a:t>
            </a:r>
            <a:endParaRPr lang="ru-RU" sz="2400" b="0" i="1" dirty="0">
              <a:latin typeface="Calibri"/>
              <a:cs typeface="Calibri"/>
            </a:endParaRPr>
          </a:p>
        </p:txBody>
      </p:sp>
      <p:pic>
        <p:nvPicPr>
          <p:cNvPr id="10" name="Изображение 9" descr="11263319_m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06" y="5410201"/>
            <a:ext cx="1197494" cy="1066799"/>
          </a:xfrm>
          <a:prstGeom prst="rect">
            <a:avLst/>
          </a:prstGeom>
        </p:spPr>
      </p:pic>
      <p:pic>
        <p:nvPicPr>
          <p:cNvPr id="4" name="Изображение 3" descr="Снимок экрана 2012-09-19 в 1.27.1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00201"/>
            <a:ext cx="4050805" cy="1142860"/>
          </a:xfrm>
          <a:prstGeom prst="rect">
            <a:avLst/>
          </a:prstGeom>
        </p:spPr>
      </p:pic>
      <p:pic>
        <p:nvPicPr>
          <p:cNvPr id="11" name="Изображение 10" descr="Снимок экрана 2012-09-19 в 1.32.1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3978470" cy="2677525"/>
          </a:xfrm>
          <a:prstGeom prst="rect">
            <a:avLst/>
          </a:prstGeom>
        </p:spPr>
      </p:pic>
      <p:pic>
        <p:nvPicPr>
          <p:cNvPr id="5" name="Изображение 4" descr="Снимок экрана 2012-09-19 в 1.36.08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0207" y="2844902"/>
            <a:ext cx="3531794" cy="8201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1000" y="4280796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>
                <a:latin typeface="Calibri"/>
                <a:cs typeface="Calibri"/>
              </a:rPr>
              <a:t>В каталоге «1C-Битрикс: </a:t>
            </a:r>
            <a:r>
              <a:rPr lang="ru-RU" sz="2000" b="0" dirty="0" err="1">
                <a:latin typeface="Calibri"/>
                <a:cs typeface="Calibri"/>
              </a:rPr>
              <a:t>Маркетплейс</a:t>
            </a:r>
            <a:r>
              <a:rPr lang="ru-RU" sz="2000" b="0" dirty="0">
                <a:latin typeface="Calibri"/>
                <a:cs typeface="Calibri"/>
              </a:rPr>
              <a:t>» - более </a:t>
            </a:r>
            <a:r>
              <a:rPr lang="ru-RU" sz="2000" dirty="0">
                <a:latin typeface="Calibri"/>
                <a:cs typeface="Calibri"/>
              </a:rPr>
              <a:t>9</a:t>
            </a:r>
            <a:r>
              <a:rPr lang="ru-RU" sz="2000" b="0" dirty="0" smtClean="0">
                <a:latin typeface="Calibri"/>
                <a:cs typeface="Calibri"/>
              </a:rPr>
              <a:t>00 </a:t>
            </a:r>
            <a:r>
              <a:rPr lang="ru-RU" sz="2000" b="0" dirty="0">
                <a:latin typeface="Calibri"/>
                <a:cs typeface="Calibri"/>
              </a:rPr>
              <a:t>веб-приложений для сайтов на платформе  «1C-Битрикс». Веб-приложения разработаны партнерами компании «1С-Битрикс».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597658" y="3714690"/>
            <a:ext cx="26939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marketplace</a:t>
            </a:r>
            <a:r>
              <a:rPr lang="en-US" sz="2000" b="0" u="sng" dirty="0">
                <a:solidFill>
                  <a:srgbClr val="CE2E1A"/>
                </a:solidFill>
                <a:latin typeface="Calibri"/>
                <a:cs typeface="Calibri"/>
              </a:rPr>
              <a:t>.1c-</a:t>
            </a:r>
            <a:r>
              <a:rPr lang="en-US" sz="2000" b="0" u="sng" dirty="0" smtClean="0">
                <a:solidFill>
                  <a:srgbClr val="CE2E1A"/>
                </a:solidFill>
                <a:latin typeface="Calibri"/>
                <a:cs typeface="Calibri"/>
              </a:rPr>
              <a:t>bitrix.ru</a:t>
            </a:r>
            <a:endParaRPr lang="ru-RU" sz="2000" b="0" u="sng" dirty="0">
              <a:solidFill>
                <a:srgbClr val="CE2E1A"/>
              </a:solidFill>
              <a:latin typeface="Calibri"/>
              <a:cs typeface="Calibri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532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071" y="1983422"/>
            <a:ext cx="4216400" cy="32004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39552" y="2514600"/>
            <a:ext cx="39624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Компания «1С-Битрикс» проводит </a:t>
            </a:r>
            <a:r>
              <a:rPr lang="ru-RU" sz="1500" b="1" dirty="0">
                <a:solidFill>
                  <a:srgbClr val="000000"/>
                </a:solidFill>
                <a:latin typeface="Calibri"/>
                <a:cs typeface="Arial" charset="0"/>
              </a:rPr>
              <a:t>бесплатное онлайн-обучение 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и сертификацию пользователей программного продукта «1С-Битрикс: Управление сайтом». Курсы могут пройти все желающие бесплатно на сайте </a:t>
            </a:r>
            <a:r>
              <a:rPr lang="en-US" sz="1500" dirty="0">
                <a:solidFill>
                  <a:srgbClr val="1E427C"/>
                </a:solidFill>
                <a:latin typeface="Calibri"/>
                <a:cs typeface="Arial" charset="0"/>
              </a:rPr>
              <a:t>www.1c-bitrix.ru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. </a:t>
            </a:r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507707" y="1629409"/>
            <a:ext cx="3810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Учебные онлайн-курсы для пользователей</a:t>
            </a: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15938" y="4038600"/>
            <a:ext cx="38100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9525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Сертифицированные учебные центры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515938" y="4899025"/>
            <a:ext cx="39624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Авторизованные учебные центры проводят платные учебные курсы в России и СНГ. Расписание ближайших курсов вы найдете на сайте </a:t>
            </a:r>
            <a:r>
              <a:rPr lang="en-US" sz="1500" dirty="0">
                <a:solidFill>
                  <a:srgbClr val="1E427C"/>
                </a:solidFill>
                <a:latin typeface="Calibri"/>
                <a:cs typeface="Arial" charset="0"/>
              </a:rPr>
              <a:t>www.1c-bitrix.ru</a:t>
            </a:r>
            <a:r>
              <a:rPr lang="ru-RU" sz="1500" dirty="0">
                <a:solidFill>
                  <a:srgbClr val="000000"/>
                </a:solidFill>
                <a:latin typeface="Calibri"/>
                <a:cs typeface="Arial" charset="0"/>
              </a:rPr>
              <a:t>.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25720" y="244983"/>
            <a:ext cx="675852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ru-RU" sz="36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Обучение</a:t>
            </a:r>
            <a:endParaRPr lang="en-US" sz="3200" b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" name="Picture 2" descr="C:\Users\Natalia\Desktop\Для презентаций\stickers-bullet\l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96" y="1149252"/>
            <a:ext cx="891540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0" y="1699514"/>
            <a:ext cx="234388" cy="2343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93" y="4157430"/>
            <a:ext cx="234388" cy="234388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8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64240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Изображение 1" descr="2840303_l.jpg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6812"/>
            <a:ext cx="9149846" cy="6864812"/>
          </a:xfrm>
          <a:prstGeom prst="rect">
            <a:avLst/>
          </a:prstGeom>
        </p:spPr>
      </p:pic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261938" y="764704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Весна </a:t>
            </a:r>
            <a:r>
              <a:rPr lang="ru-RU" sz="3200" b="1" dirty="0" smtClean="0">
                <a:latin typeface="Calibri" pitchFamily="34" charset="0"/>
              </a:rPr>
              <a:t>2015</a:t>
            </a:r>
            <a: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en-US" b="1" dirty="0">
              <a:latin typeface="Verdan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9800" y="1905506"/>
            <a:ext cx="77366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latin typeface="+mn-lt"/>
              </a:rPr>
              <a:t>Интеграция </a:t>
            </a:r>
            <a:r>
              <a:rPr lang="ru-RU" sz="2400" b="1" dirty="0" smtClean="0">
                <a:latin typeface="+mn-lt"/>
              </a:rPr>
              <a:t> новой версии модуля </a:t>
            </a:r>
            <a:r>
              <a:rPr lang="ru-RU" sz="2400" b="1" dirty="0">
                <a:latin typeface="+mn-lt"/>
              </a:rPr>
              <a:t>«1С-битрикс: Интерактивная карта объектов»</a:t>
            </a:r>
            <a:r>
              <a:rPr lang="ru-RU" sz="2400" dirty="0">
                <a:latin typeface="+mn-lt"/>
              </a:rPr>
              <a:t> в решение «1С-Битрикс: Официальный сайт государственной организации» </a:t>
            </a:r>
            <a:r>
              <a:rPr lang="ru-RU" sz="2400" b="1" dirty="0" smtClean="0">
                <a:latin typeface="+mn-lt"/>
              </a:rPr>
              <a:t>Перевод</a:t>
            </a:r>
            <a:r>
              <a:rPr lang="ru-RU" sz="2400" dirty="0" smtClean="0">
                <a:latin typeface="+mn-lt"/>
              </a:rPr>
              <a:t> </a:t>
            </a:r>
            <a:r>
              <a:rPr lang="ru-RU" sz="2400" dirty="0">
                <a:latin typeface="+mn-lt"/>
              </a:rPr>
              <a:t>«1С-Битрикс: </a:t>
            </a:r>
            <a:r>
              <a:rPr lang="ru-RU" sz="2400" b="1" dirty="0">
                <a:latin typeface="+mn-lt"/>
              </a:rPr>
              <a:t>Официальный сайт государственной организации</a:t>
            </a:r>
            <a:r>
              <a:rPr lang="ru-RU" sz="2400" dirty="0">
                <a:latin typeface="+mn-lt"/>
              </a:rPr>
              <a:t>» </a:t>
            </a:r>
            <a:r>
              <a:rPr lang="ru-RU" sz="2400" b="1" dirty="0" smtClean="0">
                <a:latin typeface="+mn-lt"/>
              </a:rPr>
              <a:t>в</a:t>
            </a:r>
            <a:r>
              <a:rPr lang="ru-RU" sz="2400" dirty="0" smtClean="0">
                <a:latin typeface="+mn-lt"/>
              </a:rPr>
              <a:t> </a:t>
            </a:r>
            <a:r>
              <a:rPr lang="ru-RU" sz="2400" b="1" dirty="0" err="1" smtClean="0">
                <a:latin typeface="+mn-lt"/>
              </a:rPr>
              <a:t>Маркетплейс</a:t>
            </a:r>
            <a:r>
              <a:rPr lang="ru-RU" sz="2400" dirty="0" smtClean="0">
                <a:latin typeface="+mn-lt"/>
              </a:rPr>
              <a:t> (май)</a:t>
            </a:r>
            <a:endParaRPr lang="ru-RU" sz="24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+mn-lt"/>
              </a:rPr>
              <a:t>«1С-Битрикс: Мобильное приложение «Мой город» -</a:t>
            </a:r>
            <a:r>
              <a:rPr lang="ru-RU" sz="2400" b="1" dirty="0" smtClean="0">
                <a:latin typeface="+mn-lt"/>
              </a:rPr>
              <a:t>отдельный продукт для выпуска приложения </a:t>
            </a:r>
            <a:r>
              <a:rPr lang="ru-RU" sz="2400" b="1" dirty="0" err="1" smtClean="0">
                <a:latin typeface="+mn-lt"/>
              </a:rPr>
              <a:t>гос.организации</a:t>
            </a:r>
            <a:endParaRPr lang="ru-RU" sz="2400" dirty="0">
              <a:latin typeface="+mn-lt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256750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2" name="Rectangle 2"/>
          <p:cNvSpPr txBox="1">
            <a:spLocks noChangeArrowheads="1"/>
          </p:cNvSpPr>
          <p:nvPr/>
        </p:nvSpPr>
        <p:spPr bwMode="auto">
          <a:xfrm>
            <a:off x="323528" y="640695"/>
            <a:ext cx="59277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3200" b="1" dirty="0" smtClean="0">
                <a:latin typeface="Calibri" pitchFamily="34" charset="0"/>
              </a:rPr>
              <a:t>Планы: осень </a:t>
            </a:r>
            <a:r>
              <a:rPr lang="ru-RU" sz="3200" b="1" dirty="0" smtClean="0">
                <a:latin typeface="Calibri" pitchFamily="34" charset="0"/>
              </a:rPr>
              <a:t>2015</a:t>
            </a:r>
            <a: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  <a:t/>
            </a:r>
            <a:br>
              <a:rPr lang="ru-RU" sz="4400" b="1" baseline="30000" dirty="0" smtClean="0">
                <a:solidFill>
                  <a:srgbClr val="C00000"/>
                </a:solidFill>
                <a:latin typeface="Calibri" pitchFamily="34" charset="0"/>
              </a:rPr>
            </a:br>
            <a:endParaRPr lang="en-US" b="1" dirty="0">
              <a:latin typeface="Verdana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7821" y="1519744"/>
            <a:ext cx="7736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>
                <a:latin typeface="+mn-lt"/>
              </a:rPr>
              <a:t>Интеграция </a:t>
            </a:r>
            <a:r>
              <a:rPr lang="ru-RU" sz="2400" b="1" dirty="0" smtClean="0">
                <a:latin typeface="+mn-lt"/>
              </a:rPr>
              <a:t> </a:t>
            </a:r>
            <a:r>
              <a:rPr lang="ru-RU" sz="2400" b="1" dirty="0" smtClean="0">
                <a:latin typeface="+mn-lt"/>
              </a:rPr>
              <a:t>с </a:t>
            </a:r>
            <a:r>
              <a:rPr lang="ru-RU" sz="2400" b="1" dirty="0" smtClean="0">
                <a:latin typeface="+mn-lt"/>
              </a:rPr>
              <a:t>ЕСИА</a:t>
            </a:r>
            <a:endParaRPr lang="ru-RU" sz="24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+mn-lt"/>
              </a:rPr>
              <a:t>Новый адаптивный шаблон дизайна</a:t>
            </a:r>
            <a:endParaRPr lang="ru-RU" sz="24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>
              <a:latin typeface="+mn-lt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9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" t="7209" r="24284" b="6271"/>
          <a:stretch/>
        </p:blipFill>
        <p:spPr>
          <a:xfrm>
            <a:off x="562519" y="2636912"/>
            <a:ext cx="6025705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628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Natalia\Downloads\9560810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463" y="-1588"/>
            <a:ext cx="4554537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81000" y="1219200"/>
            <a:ext cx="60198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ru-RU" sz="4000" dirty="0">
                <a:latin typeface="+mn-lt"/>
              </a:rPr>
              <a:t/>
            </a:r>
            <a:br>
              <a:rPr lang="ru-RU" sz="4000" dirty="0">
                <a:latin typeface="+mn-lt"/>
              </a:rPr>
            </a:br>
            <a:r>
              <a:rPr lang="ru-RU" sz="4400" dirty="0">
                <a:latin typeface="Calibri" pitchFamily="34" charset="0"/>
                <a:cs typeface="Calibri" pitchFamily="34" charset="0"/>
              </a:rPr>
              <a:t>Спасибо </a:t>
            </a:r>
            <a:r>
              <a:rPr lang="ru-RU" sz="4400" dirty="0" smtClean="0">
                <a:latin typeface="Calibri" pitchFamily="34" charset="0"/>
                <a:cs typeface="Calibri" pitchFamily="34" charset="0"/>
              </a:rPr>
              <a:t>за внимание</a:t>
            </a:r>
            <a:r>
              <a:rPr lang="ru-RU" sz="4400" dirty="0">
                <a:latin typeface="Calibri" pitchFamily="34" charset="0"/>
                <a:cs typeface="Calibri" pitchFamily="34" charset="0"/>
              </a:rPr>
              <a:t>!</a:t>
            </a:r>
            <a:r>
              <a:rPr lang="en-US" sz="4400" dirty="0">
                <a:latin typeface="Calibri" pitchFamily="34" charset="0"/>
                <a:cs typeface="Calibri" pitchFamily="34" charset="0"/>
              </a:rPr>
              <a:t>  </a:t>
            </a:r>
            <a:endParaRPr lang="ru-RU" sz="44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defRPr/>
            </a:pPr>
            <a:r>
              <a:rPr lang="ru-RU" sz="4400" dirty="0" smtClean="0">
                <a:latin typeface="Calibri" pitchFamily="34" charset="0"/>
                <a:cs typeface="Calibri" pitchFamily="34" charset="0"/>
              </a:rPr>
              <a:t>Вопросы</a:t>
            </a:r>
            <a:r>
              <a:rPr lang="ru-RU" sz="4400" dirty="0">
                <a:latin typeface="Calibri" pitchFamily="34" charset="0"/>
                <a:cs typeface="Calibri" pitchFamily="34" charset="0"/>
              </a:rPr>
              <a:t>?</a:t>
            </a:r>
            <a:endParaRPr lang="en-US" sz="4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582" name="Содержимое 2"/>
          <p:cNvSpPr>
            <a:spLocks noGrp="1"/>
          </p:cNvSpPr>
          <p:nvPr>
            <p:ph idx="1"/>
          </p:nvPr>
        </p:nvSpPr>
        <p:spPr>
          <a:xfrm>
            <a:off x="457200" y="5332413"/>
            <a:ext cx="5467350" cy="1298575"/>
          </a:xfrm>
        </p:spPr>
        <p:txBody>
          <a:bodyPr/>
          <a:lstStyle/>
          <a:p>
            <a:pPr>
              <a:buFontTx/>
              <a:buNone/>
            </a:pPr>
            <a:r>
              <a:rPr lang="ru-RU" sz="2400" b="1" dirty="0" smtClean="0">
                <a:cs typeface="Calibri" pitchFamily="34" charset="0"/>
              </a:rPr>
              <a:t>Надежда Шикина</a:t>
            </a:r>
            <a:endParaRPr lang="ru-RU" sz="2400" b="1" dirty="0" smtClean="0">
              <a:cs typeface="Calibri" pitchFamily="34" charset="0"/>
              <a:hlinkClick r:id="rId3"/>
            </a:endParaRPr>
          </a:p>
          <a:p>
            <a:pPr>
              <a:buFontTx/>
              <a:buNone/>
            </a:pPr>
            <a:r>
              <a:rPr lang="en-US" sz="2000" u="sng" dirty="0" smtClean="0">
                <a:solidFill>
                  <a:srgbClr val="0070C0"/>
                </a:solidFill>
                <a:cs typeface="Calibri" pitchFamily="34" charset="0"/>
                <a:hlinkClick r:id="rId3"/>
              </a:rPr>
              <a:t>ns@1c-bitrix.ru</a:t>
            </a:r>
            <a:endParaRPr lang="ru-RU" sz="2000" u="sng" dirty="0" smtClean="0">
              <a:solidFill>
                <a:srgbClr val="0070C0"/>
              </a:solidFill>
              <a:cs typeface="Calibri" pitchFamily="34" charset="0"/>
            </a:endParaRPr>
          </a:p>
          <a:p>
            <a:pPr>
              <a:buFontTx/>
              <a:buNone/>
            </a:pPr>
            <a:endParaRPr lang="ru-RU" sz="2000" u="sng" dirty="0" smtClean="0">
              <a:solidFill>
                <a:srgbClr val="0070C0"/>
              </a:solidFill>
              <a:cs typeface="Calibri" pitchFamily="34" charset="0"/>
            </a:endParaRPr>
          </a:p>
          <a:p>
            <a:pPr algn="ctr">
              <a:buFontTx/>
              <a:buNone/>
            </a:pPr>
            <a:endParaRPr lang="ru-RU" dirty="0" smtClean="0">
              <a:cs typeface="Calibri" pitchFamily="34" charset="0"/>
            </a:endParaRPr>
          </a:p>
          <a:p>
            <a:pPr algn="ctr">
              <a:buFontTx/>
              <a:buNone/>
            </a:pPr>
            <a:endParaRPr lang="ru-RU" dirty="0" smtClean="0">
              <a:cs typeface="Calibri" pitchFamily="34" charset="0"/>
            </a:endParaRPr>
          </a:p>
          <a:p>
            <a:pPr algn="ctr"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ru-RU" dirty="0" smtClean="0"/>
          </a:p>
        </p:txBody>
      </p:sp>
      <p:sp>
        <p:nvSpPr>
          <p:cNvPr id="7" name="Text Box 61"/>
          <p:cNvSpPr txBox="1">
            <a:spLocks noChangeArrowheads="1"/>
          </p:cNvSpPr>
          <p:nvPr/>
        </p:nvSpPr>
        <p:spPr bwMode="auto">
          <a:xfrm>
            <a:off x="457200" y="3716338"/>
            <a:ext cx="41433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3200" dirty="0" smtClean="0">
                <a:latin typeface="+mn-lt"/>
                <a:hlinkClick r:id="rId4"/>
              </a:rPr>
              <a:t>http://gov.1c-bitrix.ru</a:t>
            </a:r>
            <a:r>
              <a:rPr lang="en-US" sz="3200" dirty="0" smtClean="0">
                <a:latin typeface="+mn-lt"/>
              </a:rPr>
              <a:t>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6156176" y="0"/>
            <a:ext cx="2418301" cy="692696"/>
            <a:chOff x="7165253" y="0"/>
            <a:chExt cx="1527941" cy="43766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7165253" y="0"/>
              <a:ext cx="1527941" cy="437662"/>
            </a:xfrm>
            <a:prstGeom prst="rect">
              <a:avLst/>
            </a:prstGeom>
            <a:solidFill>
              <a:srgbClr val="DA1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2" tIns="45718" rIns="91402" bIns="45718" anchor="ctr"/>
            <a:lstStyle/>
            <a:p>
              <a:pPr algn="ctr">
                <a:defRPr/>
              </a:pPr>
              <a:endParaRPr lang="ru-RU" dirty="0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" name="Picture 9" descr="C:\Users\filippov\Desktop\logo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1571" y="114637"/>
              <a:ext cx="1095305" cy="20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10906</TotalTime>
  <Words>2221</Words>
  <Application>Microsoft Office PowerPoint</Application>
  <PresentationFormat>Экран (4:3)</PresentationFormat>
  <Paragraphs>572</Paragraphs>
  <Slides>98</Slides>
  <Notes>91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98</vt:i4>
      </vt:variant>
    </vt:vector>
  </HeadingPairs>
  <TitlesOfParts>
    <vt:vector size="111" baseType="lpstr">
      <vt:lpstr>Arial Unicode MS</vt:lpstr>
      <vt:lpstr>Arial</vt:lpstr>
      <vt:lpstr>Calibri</vt:lpstr>
      <vt:lpstr>Georgia</vt:lpstr>
      <vt:lpstr>Symbol</vt:lpstr>
      <vt:lpstr>Times New Roman</vt:lpstr>
      <vt:lpstr>Trebuchet MS</vt:lpstr>
      <vt:lpstr>Verdana</vt:lpstr>
      <vt:lpstr>Wingdings</vt:lpstr>
      <vt:lpstr>Тема Office</vt:lpstr>
      <vt:lpstr>1_Тема1</vt:lpstr>
      <vt:lpstr>3_Тема1</vt:lpstr>
      <vt:lpstr>Воздушный поток</vt:lpstr>
      <vt:lpstr>Решения «1С-Битрикс» для государственных организаций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Широкий функционал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Лицензия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Скорость сайта</vt:lpstr>
      <vt:lpstr>Презентация PowerPoint</vt:lpstr>
      <vt:lpstr>Презентация PowerPoint</vt:lpstr>
      <vt:lpstr>«Облачный» бэкап</vt:lpstr>
      <vt:lpstr>Система обновлений SiteUpdate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Техническая поддержка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 Грихина</dc:creator>
  <cp:lastModifiedBy>Надежда</cp:lastModifiedBy>
  <cp:revision>839</cp:revision>
  <dcterms:modified xsi:type="dcterms:W3CDTF">2015-09-18T07:51:57Z</dcterms:modified>
</cp:coreProperties>
</file>