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21" r:id="rId2"/>
    <p:sldMasterId id="2147483747" r:id="rId3"/>
    <p:sldMasterId id="2147483810" r:id="rId4"/>
  </p:sldMasterIdLst>
  <p:notesMasterIdLst>
    <p:notesMasterId r:id="rId101"/>
  </p:notesMasterIdLst>
  <p:handoutMasterIdLst>
    <p:handoutMasterId r:id="rId102"/>
  </p:handoutMasterIdLst>
  <p:sldIdLst>
    <p:sldId id="568" r:id="rId5"/>
    <p:sldId id="499" r:id="rId6"/>
    <p:sldId id="556" r:id="rId7"/>
    <p:sldId id="501" r:id="rId8"/>
    <p:sldId id="396" r:id="rId9"/>
    <p:sldId id="542" r:id="rId10"/>
    <p:sldId id="557" r:id="rId11"/>
    <p:sldId id="558" r:id="rId12"/>
    <p:sldId id="559" r:id="rId13"/>
    <p:sldId id="560" r:id="rId14"/>
    <p:sldId id="561" r:id="rId15"/>
    <p:sldId id="562" r:id="rId16"/>
    <p:sldId id="564" r:id="rId17"/>
    <p:sldId id="565" r:id="rId18"/>
    <p:sldId id="566" r:id="rId19"/>
    <p:sldId id="570" r:id="rId20"/>
    <p:sldId id="569" r:id="rId21"/>
    <p:sldId id="539" r:id="rId22"/>
    <p:sldId id="571" r:id="rId23"/>
    <p:sldId id="408" r:id="rId24"/>
    <p:sldId id="606" r:id="rId25"/>
    <p:sldId id="607" r:id="rId26"/>
    <p:sldId id="315" r:id="rId27"/>
    <p:sldId id="369" r:id="rId28"/>
    <p:sldId id="420" r:id="rId29"/>
    <p:sldId id="512" r:id="rId30"/>
    <p:sldId id="453" r:id="rId31"/>
    <p:sldId id="491" r:id="rId32"/>
    <p:sldId id="447" r:id="rId33"/>
    <p:sldId id="608" r:id="rId34"/>
    <p:sldId id="609" r:id="rId35"/>
    <p:sldId id="549" r:id="rId36"/>
    <p:sldId id="546" r:id="rId37"/>
    <p:sldId id="547" r:id="rId38"/>
    <p:sldId id="550" r:id="rId39"/>
    <p:sldId id="551" r:id="rId40"/>
    <p:sldId id="479" r:id="rId41"/>
    <p:sldId id="480" r:id="rId42"/>
    <p:sldId id="481" r:id="rId43"/>
    <p:sldId id="482" r:id="rId44"/>
    <p:sldId id="429" r:id="rId45"/>
    <p:sldId id="441" r:id="rId46"/>
    <p:sldId id="444" r:id="rId47"/>
    <p:sldId id="445" r:id="rId48"/>
    <p:sldId id="439" r:id="rId49"/>
    <p:sldId id="555" r:id="rId50"/>
    <p:sldId id="520" r:id="rId51"/>
    <p:sldId id="517" r:id="rId52"/>
    <p:sldId id="518" r:id="rId53"/>
    <p:sldId id="519" r:id="rId54"/>
    <p:sldId id="521" r:id="rId55"/>
    <p:sldId id="522" r:id="rId56"/>
    <p:sldId id="523" r:id="rId57"/>
    <p:sldId id="524" r:id="rId58"/>
    <p:sldId id="525" r:id="rId59"/>
    <p:sldId id="526" r:id="rId60"/>
    <p:sldId id="527" r:id="rId61"/>
    <p:sldId id="541" r:id="rId62"/>
    <p:sldId id="572" r:id="rId63"/>
    <p:sldId id="573" r:id="rId64"/>
    <p:sldId id="574" r:id="rId65"/>
    <p:sldId id="575" r:id="rId66"/>
    <p:sldId id="576" r:id="rId67"/>
    <p:sldId id="577" r:id="rId68"/>
    <p:sldId id="578" r:id="rId69"/>
    <p:sldId id="579" r:id="rId70"/>
    <p:sldId id="552" r:id="rId71"/>
    <p:sldId id="553" r:id="rId72"/>
    <p:sldId id="554" r:id="rId73"/>
    <p:sldId id="537" r:id="rId74"/>
    <p:sldId id="580" r:id="rId75"/>
    <p:sldId id="581" r:id="rId76"/>
    <p:sldId id="582" r:id="rId77"/>
    <p:sldId id="583" r:id="rId78"/>
    <p:sldId id="584" r:id="rId79"/>
    <p:sldId id="585" r:id="rId80"/>
    <p:sldId id="586" r:id="rId81"/>
    <p:sldId id="505" r:id="rId82"/>
    <p:sldId id="587" r:id="rId83"/>
    <p:sldId id="510" r:id="rId84"/>
    <p:sldId id="597" r:id="rId85"/>
    <p:sldId id="598" r:id="rId86"/>
    <p:sldId id="599" r:id="rId87"/>
    <p:sldId id="600" r:id="rId88"/>
    <p:sldId id="601" r:id="rId89"/>
    <p:sldId id="602" r:id="rId90"/>
    <p:sldId id="603" r:id="rId91"/>
    <p:sldId id="604" r:id="rId92"/>
    <p:sldId id="605" r:id="rId93"/>
    <p:sldId id="502" r:id="rId94"/>
    <p:sldId id="504" r:id="rId95"/>
    <p:sldId id="493" r:id="rId96"/>
    <p:sldId id="495" r:id="rId97"/>
    <p:sldId id="503" r:id="rId98"/>
    <p:sldId id="514" r:id="rId99"/>
    <p:sldId id="402" r:id="rId100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Надежда" initials="Н" lastIdx="1" clrIdx="0">
    <p:extLst>
      <p:ext uri="{19B8F6BF-5375-455C-9EA6-DF929625EA0E}">
        <p15:presenceInfo xmlns:p15="http://schemas.microsoft.com/office/powerpoint/2012/main" userId="Надежда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540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17" autoAdjust="0"/>
    <p:restoredTop sz="99167" autoAdjust="0"/>
  </p:normalViewPr>
  <p:slideViewPr>
    <p:cSldViewPr>
      <p:cViewPr varScale="1">
        <p:scale>
          <a:sx n="86" d="100"/>
          <a:sy n="86" d="100"/>
        </p:scale>
        <p:origin x="1277" y="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-8472"/>
    </p:cViewPr>
  </p:sorterViewPr>
  <p:notesViewPr>
    <p:cSldViewPr>
      <p:cViewPr varScale="1">
        <p:scale>
          <a:sx n="83" d="100"/>
          <a:sy n="83" d="100"/>
        </p:scale>
        <p:origin x="-3156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07" Type="http://schemas.openxmlformats.org/officeDocument/2006/relationships/tableStyles" Target="tableStyles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87" Type="http://schemas.openxmlformats.org/officeDocument/2006/relationships/slide" Target="slides/slide83.xml"/><Relationship Id="rId102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90" Type="http://schemas.openxmlformats.org/officeDocument/2006/relationships/slide" Target="slides/slide86.xml"/><Relationship Id="rId95" Type="http://schemas.openxmlformats.org/officeDocument/2006/relationships/slide" Target="slides/slide9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slide" Target="slides/slide73.xml"/><Relationship Id="rId100" Type="http://schemas.openxmlformats.org/officeDocument/2006/relationships/slide" Target="slides/slide96.xml"/><Relationship Id="rId105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93" Type="http://schemas.openxmlformats.org/officeDocument/2006/relationships/slide" Target="slides/slide89.xml"/><Relationship Id="rId98" Type="http://schemas.openxmlformats.org/officeDocument/2006/relationships/slide" Target="slides/slide9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103" Type="http://schemas.openxmlformats.org/officeDocument/2006/relationships/commentAuthors" Target="commentAuthor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91" Type="http://schemas.openxmlformats.org/officeDocument/2006/relationships/slide" Target="slides/slide87.xml"/><Relationship Id="rId96" Type="http://schemas.openxmlformats.org/officeDocument/2006/relationships/slide" Target="slides/slide9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6" Type="http://schemas.openxmlformats.org/officeDocument/2006/relationships/theme" Target="theme/theme1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94" Type="http://schemas.openxmlformats.org/officeDocument/2006/relationships/slide" Target="slides/slide90.xml"/><Relationship Id="rId99" Type="http://schemas.openxmlformats.org/officeDocument/2006/relationships/slide" Target="slides/slide95.xml"/><Relationship Id="rId10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slide" Target="slides/slide93.xml"/><Relationship Id="rId104" Type="http://schemas.openxmlformats.org/officeDocument/2006/relationships/presProps" Target="pres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5-01-27T13:41:21.456" idx="1">
    <p:pos x="10" y="10"/>
    <p:text>Модуль можно использовать и как дополнение к контентной странице. Если в проекте есть</p:text>
    <p:extLst>
      <p:ext uri="{C676402C-5697-4E1C-873F-D02D1690AC5C}">
        <p15:threadingInfo xmlns:p15="http://schemas.microsoft.com/office/powerpoint/2012/main" timeZoneBias="-180"/>
      </p:ext>
    </p:extLs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881630-080F-4E35-9FB1-158D91134BFA}" type="datetimeFigureOut">
              <a:rPr lang="ru-RU" smtClean="0"/>
              <a:t>27.03.2015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A50071-2E90-44E1-ADF4-3CF0D8687C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99147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C18AB190-3575-4480-9C2A-D48D0E2C3C64}" type="datetimeFigureOut">
              <a:rPr lang="ru-RU"/>
              <a:pPr>
                <a:defRPr/>
              </a:pPr>
              <a:t>27.03.2015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72B951D8-978D-4B26-94A5-5FFE80723FB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995845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3.org/Translations/WCAG20-ru/WCAG20-ru-20130220/" TargetMode="External"/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29360224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2039963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28235436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8141802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1237101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9300"/>
            <a:ext cx="4989512" cy="3741738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8780219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BCDFCF6C-6514-4455-ACF1-E20298BA4C03}" type="slidenum">
              <a:rPr lang="ru-RU" b="0" smtClean="0"/>
              <a:pPr eaLnBrk="1" hangingPunct="1">
                <a:defRPr/>
              </a:pPr>
              <a:t>16</a:t>
            </a:fld>
            <a:endParaRPr lang="ru-RU" b="0" smtClean="0"/>
          </a:p>
        </p:txBody>
      </p:sp>
      <p:sp>
        <p:nvSpPr>
          <p:cNvPr id="175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5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9697578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9300"/>
            <a:ext cx="4989512" cy="3741738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60163679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6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>
              <a:tabLst>
                <a:tab pos="633413" algn="l"/>
                <a:tab pos="1268413" algn="l"/>
                <a:tab pos="1903413" algn="l"/>
                <a:tab pos="2538413" algn="l"/>
              </a:tabLst>
            </a:pPr>
            <a:fld id="{A174F854-F617-4F15-8A73-4A1DBD26E63D}" type="slidenum">
              <a:rPr lang="en-US" sz="12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 algn="r">
                <a:tabLst>
                  <a:tab pos="633413" algn="l"/>
                  <a:tab pos="1268413" algn="l"/>
                  <a:tab pos="1903413" algn="l"/>
                  <a:tab pos="2538413" algn="l"/>
                </a:tabLst>
              </a:pPr>
              <a:t>18</a:t>
            </a:fld>
            <a:endParaRPr lang="en-US" sz="1200">
              <a:solidFill>
                <a:srgbClr val="000000"/>
              </a:solidFill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7651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2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227574926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6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tabLst>
                <a:tab pos="633413" algn="l"/>
                <a:tab pos="1268413" algn="l"/>
                <a:tab pos="1903413" algn="l"/>
                <a:tab pos="2538413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tabLst>
                <a:tab pos="633413" algn="l"/>
                <a:tab pos="1268413" algn="l"/>
                <a:tab pos="1903413" algn="l"/>
                <a:tab pos="2538413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tabLst>
                <a:tab pos="633413" algn="l"/>
                <a:tab pos="1268413" algn="l"/>
                <a:tab pos="1903413" algn="l"/>
                <a:tab pos="2538413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tabLst>
                <a:tab pos="633413" algn="l"/>
                <a:tab pos="1268413" algn="l"/>
                <a:tab pos="1903413" algn="l"/>
                <a:tab pos="2538413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tabLst>
                <a:tab pos="633413" algn="l"/>
                <a:tab pos="1268413" algn="l"/>
                <a:tab pos="1903413" algn="l"/>
                <a:tab pos="2538413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D5428078-2B84-4722-A7E1-BACA7193D565}" type="slidenum">
              <a:rPr lang="en-US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en-US" smtClean="0">
              <a:solidFill>
                <a:srgbClr val="000000"/>
              </a:solidFill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9939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96913"/>
            <a:ext cx="4567237" cy="342582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9940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90505007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eaLnBrk="1" hangingPunct="1"/>
            <a:fld id="{BFFA4101-6352-E34D-AC61-62C667B9F3B2}" type="slidenum">
              <a:rPr lang="ru-RU" b="0"/>
              <a:pPr eaLnBrk="1" hangingPunct="1"/>
              <a:t>20</a:t>
            </a:fld>
            <a:endParaRPr lang="ru-RU" b="0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41331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33257350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EF2508A-BE67-4E95-8659-D90855105147}" type="slidenum">
              <a:rPr lang="ru-RU" smtClean="0">
                <a:solidFill>
                  <a:prstClr val="black"/>
                </a:solidFill>
                <a:latin typeface="Calibri"/>
              </a:rPr>
              <a:pPr>
                <a:defRPr/>
              </a:pPr>
              <a:t>21</a:t>
            </a:fld>
            <a:endParaRPr lang="ru-RU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124753194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EF2508A-BE67-4E95-8659-D90855105147}" type="slidenum">
              <a:rPr lang="ru-RU" smtClean="0">
                <a:solidFill>
                  <a:prstClr val="black"/>
                </a:solidFill>
                <a:latin typeface="Calibri"/>
              </a:rPr>
              <a:pPr>
                <a:defRPr/>
              </a:pPr>
              <a:t>22</a:t>
            </a:fld>
            <a:endParaRPr lang="ru-RU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196216385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8E72C3C-0D66-4431-B3DF-221228B5C1BA}" type="slidenum">
              <a:rPr lang="ru-RU" smtClean="0"/>
              <a:pPr>
                <a:defRPr/>
              </a:pPr>
              <a:t>23</a:t>
            </a:fld>
            <a:endParaRPr lang="ru-RU" smtClean="0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262224219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BD37724-A379-483B-919E-FD8D2C37EDF1}" type="slidenum">
              <a:rPr lang="ru-RU" smtClean="0"/>
              <a:pPr>
                <a:defRPr/>
              </a:pPr>
              <a:t>24</a:t>
            </a:fld>
            <a:endParaRPr lang="ru-RU" smtClean="0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94597196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009D93A3-A70A-4D91-8749-0FDC04AB884A}" type="slidenum">
              <a:rPr lang="ru-RU" b="0" smtClean="0"/>
              <a:pPr eaLnBrk="1" hangingPunct="1">
                <a:defRPr/>
              </a:pPr>
              <a:t>25</a:t>
            </a:fld>
            <a:endParaRPr lang="ru-RU" b="0" smtClean="0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282690016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009D93A3-A70A-4D91-8749-0FDC04AB884A}" type="slidenum">
              <a:rPr lang="ru-RU" b="0" smtClean="0"/>
              <a:pPr eaLnBrk="1" hangingPunct="1">
                <a:defRPr/>
              </a:pPr>
              <a:t>26</a:t>
            </a:fld>
            <a:endParaRPr lang="ru-RU" b="0" smtClean="0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21518477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009D93A3-A70A-4D91-8749-0FDC04AB884A}" type="slidenum">
              <a:rPr lang="ru-RU" b="0" smtClean="0"/>
              <a:pPr eaLnBrk="1" hangingPunct="1">
                <a:defRPr/>
              </a:pPr>
              <a:t>27</a:t>
            </a:fld>
            <a:endParaRPr lang="ru-RU" b="0" smtClean="0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44149660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fld id="{213AF048-5587-F44C-A26C-58724CF8EA8D}" type="slidenum">
              <a:rPr lang="ru-RU" b="0"/>
              <a:pPr/>
              <a:t>28</a:t>
            </a:fld>
            <a:endParaRPr lang="ru-RU" b="0"/>
          </a:p>
        </p:txBody>
      </p:sp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kumimoji="0" lang="ru-RU"/>
          </a:p>
        </p:txBody>
      </p:sp>
    </p:spTree>
    <p:extLst>
      <p:ext uri="{BB962C8B-B14F-4D97-AF65-F5344CB8AC3E}">
        <p14:creationId xmlns:p14="http://schemas.microsoft.com/office/powerpoint/2010/main" val="363474947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544757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426347-9DB2-4361-9796-910523FE38F1}" type="slidenum">
              <a:rPr lang="ru-RU" smtClean="0">
                <a:solidFill>
                  <a:prstClr val="black"/>
                </a:solidFill>
              </a:rPr>
              <a:pPr/>
              <a:t>31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04049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270985030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D801466-1841-4A0D-80BF-46EE77553928}" type="slidenum">
              <a:rPr lang="ru-RU" b="0" smtClean="0">
                <a:latin typeface="Calibri"/>
              </a:rPr>
              <a:pPr eaLnBrk="1" hangingPunct="1"/>
              <a:t>32</a:t>
            </a:fld>
            <a:endParaRPr lang="ru-RU" b="0" dirty="0" smtClean="0">
              <a:latin typeface="Calibri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7388"/>
            <a:ext cx="4568825" cy="3427412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357623727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6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>
              <a:tabLst>
                <a:tab pos="633413" algn="l"/>
                <a:tab pos="1268413" algn="l"/>
                <a:tab pos="1903413" algn="l"/>
                <a:tab pos="2538413" algn="l"/>
              </a:tabLst>
            </a:pPr>
            <a:fld id="{A174F854-F617-4F15-8A73-4A1DBD26E63D}" type="slidenum">
              <a:rPr lang="en-US" sz="12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 algn="r">
                <a:tabLst>
                  <a:tab pos="633413" algn="l"/>
                  <a:tab pos="1268413" algn="l"/>
                  <a:tab pos="1903413" algn="l"/>
                  <a:tab pos="2538413" algn="l"/>
                </a:tabLst>
              </a:pPr>
              <a:t>33</a:t>
            </a:fld>
            <a:endParaRPr lang="en-US" sz="1200">
              <a:solidFill>
                <a:srgbClr val="000000"/>
              </a:solidFill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7651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2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275807605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D801466-1841-4A0D-80BF-46EE77553928}" type="slidenum">
              <a:rPr lang="ru-RU" b="0" smtClean="0">
                <a:latin typeface="Calibri"/>
              </a:rPr>
              <a:pPr eaLnBrk="1" hangingPunct="1"/>
              <a:t>34</a:t>
            </a:fld>
            <a:endParaRPr lang="ru-RU" b="0" dirty="0" smtClean="0">
              <a:latin typeface="Calibri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7388"/>
            <a:ext cx="4568825" cy="3427412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396739177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D1FCDFF-215A-4F01-B36C-032AEFE7820A}" type="slidenum">
              <a:rPr lang="ru-RU">
                <a:solidFill>
                  <a:prstClr val="black"/>
                </a:solidFill>
                <a:latin typeface="Calibri"/>
              </a:rPr>
              <a:pPr>
                <a:defRPr/>
              </a:pPr>
              <a:t>35</a:t>
            </a:fld>
            <a:endParaRPr lang="ru-RU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285750" lvl="0" indent="-285750">
              <a:buClr>
                <a:srgbClr val="C00000"/>
              </a:buClr>
              <a:buFont typeface="Wingdings" pitchFamily="2" charset="2"/>
              <a:buChar char="ü"/>
            </a:pPr>
            <a:endParaRPr lang="ru-RU" sz="800" dirty="0" smtClean="0"/>
          </a:p>
          <a:p>
            <a:pPr>
              <a:buClr>
                <a:srgbClr val="C00000"/>
              </a:buClr>
              <a:buFont typeface="Wingdings" pitchFamily="2" charset="2"/>
              <a:buChar char="ü"/>
            </a:pPr>
            <a:r>
              <a:rPr lang="ru-RU" sz="1200" b="1" dirty="0" smtClean="0"/>
              <a:t>Туристические маршруты.  </a:t>
            </a:r>
            <a:r>
              <a:rPr lang="ru-RU" sz="1200" dirty="0" smtClean="0"/>
              <a:t>Куда пойти в свободное время? Смотрите туристические маршруты на карте и выбирайте то, что вам интересно.</a:t>
            </a:r>
          </a:p>
          <a:p>
            <a:pPr eaLnBrk="1" hangingPunct="1"/>
            <a:endParaRPr lang="ru-RU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 smtClean="0"/>
          </a:p>
          <a:p>
            <a:pPr eaLnBrk="1" hangingPunct="1"/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421098541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Clr>
                <a:srgbClr val="C00000"/>
              </a:buClr>
              <a:buFont typeface="Wingdings" pitchFamily="2" charset="2"/>
              <a:buNone/>
            </a:pPr>
            <a:endParaRPr lang="ru-RU" sz="1200" dirty="0" smtClean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5185683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D1FCDFF-215A-4F01-B36C-032AEFE7820A}" type="slidenum">
              <a:rPr lang="ru-RU">
                <a:solidFill>
                  <a:prstClr val="black"/>
                </a:solidFill>
                <a:latin typeface="Calibri"/>
              </a:rPr>
              <a:pPr>
                <a:defRPr/>
              </a:pPr>
              <a:t>37</a:t>
            </a:fld>
            <a:endParaRPr lang="ru-RU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rmAutofit fontScale="77500" lnSpcReduction="20000"/>
          </a:bodyPr>
          <a:lstStyle/>
          <a:p>
            <a:pPr marL="228600" indent="-228600">
              <a:buClr>
                <a:srgbClr val="C00000"/>
              </a:buClr>
              <a:buFont typeface="+mj-lt"/>
              <a:buAutoNum type="arabicPeriod"/>
            </a:pPr>
            <a:r>
              <a:rPr lang="ru-RU" b="1" dirty="0" smtClean="0"/>
              <a:t>WCAG 2.0 </a:t>
            </a:r>
            <a:r>
              <a:rPr lang="en-US" dirty="0" smtClean="0"/>
              <a:t>-</a:t>
            </a:r>
            <a:r>
              <a:rPr lang="ru-RU" dirty="0" smtClean="0"/>
              <a:t> </a:t>
            </a:r>
            <a:r>
              <a:rPr lang="en-US" b="1" dirty="0" smtClean="0"/>
              <a:t>Web Content Accessibility Guidelines</a:t>
            </a:r>
            <a:endParaRPr lang="en-US" dirty="0" smtClean="0"/>
          </a:p>
          <a:p>
            <a:pPr marL="357188">
              <a:buClr>
                <a:srgbClr val="C00000"/>
              </a:buClr>
            </a:pPr>
            <a:r>
              <a:rPr lang="en-US" sz="1400" dirty="0" smtClean="0">
                <a:hlinkClick r:id="rId3"/>
              </a:rPr>
              <a:t>http://www.w3.org/Translations/WCAG20-ru/WCAG20-ru-20130220/</a:t>
            </a:r>
            <a:endParaRPr lang="en-US" sz="1400" dirty="0" smtClean="0"/>
          </a:p>
          <a:p>
            <a:pPr marL="357188">
              <a:buClr>
                <a:srgbClr val="C00000"/>
              </a:buClr>
            </a:pPr>
            <a:r>
              <a:rPr lang="ru-RU" sz="1200" dirty="0" smtClean="0"/>
              <a:t>предлагает многочисленные рекомендации, направленные на обеспечение большей доступности веб-контента</a:t>
            </a:r>
            <a:r>
              <a:rPr lang="en-US" sz="1200" dirty="0" smtClean="0"/>
              <a:t> </a:t>
            </a:r>
            <a:r>
              <a:rPr lang="ru-RU" sz="1200" dirty="0" smtClean="0"/>
              <a:t>для более широкого круга пользователей с ограниченными возможностями здоровья.</a:t>
            </a:r>
          </a:p>
          <a:p>
            <a:pPr marL="357188">
              <a:buClr>
                <a:srgbClr val="C00000"/>
              </a:buClr>
            </a:pPr>
            <a:r>
              <a:rPr lang="ru-RU" sz="1200" dirty="0" smtClean="0"/>
              <a:t>Для удовлетворения потребностей различных групп пользователей в различных ситуациях Руководство определяет три уровня соответствия: А (низший), АА (средний) и ААА (наивысший).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+mj-lt"/>
              <a:buNone/>
              <a:tabLst/>
              <a:defRPr/>
            </a:pPr>
            <a:r>
              <a:rPr lang="ru-RU" b="0" dirty="0" smtClean="0"/>
              <a:t>2. Применение стандарта </a:t>
            </a:r>
            <a:r>
              <a:rPr lang="en-US" b="0" dirty="0" smtClean="0"/>
              <a:t>wcag2.0 </a:t>
            </a:r>
            <a:r>
              <a:rPr lang="ru-RU" b="0" dirty="0" smtClean="0"/>
              <a:t>позволило сделать веб-контент доступным для более широкого круга пользователей с ограниченными возможностями здоровья.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+mj-lt"/>
              <a:buNone/>
              <a:tabLst/>
              <a:defRPr/>
            </a:pPr>
            <a:r>
              <a:rPr lang="ru-RU" b="0" dirty="0" smtClean="0"/>
              <a:t>3. Руководство по обеспечению веб-контента</a:t>
            </a:r>
          </a:p>
          <a:p>
            <a:pPr marL="171450" indent="-17145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sz="1200" dirty="0" smtClean="0"/>
              <a:t>Расшифровка пунктов стандарта </a:t>
            </a:r>
            <a:r>
              <a:rPr lang="en-US" sz="1200" dirty="0" smtClean="0"/>
              <a:t>wcag2.0</a:t>
            </a:r>
            <a:r>
              <a:rPr lang="ru-RU" sz="1200" dirty="0" smtClean="0"/>
              <a:t>.</a:t>
            </a:r>
          </a:p>
          <a:p>
            <a:pPr marL="171450" indent="-17145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sz="1200" dirty="0" smtClean="0"/>
              <a:t>Оценка по трем уровням соответствия: А (низший), АА (средний) и ААА (наивысший).</a:t>
            </a:r>
          </a:p>
          <a:p>
            <a:pPr marL="171450" indent="-17145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sz="1200" dirty="0" smtClean="0"/>
              <a:t>Демонстрационный контент и ссылки на примеры.</a:t>
            </a:r>
          </a:p>
          <a:p>
            <a:pPr marL="571500" indent="-571500">
              <a:buFont typeface="Wingdings" pitchFamily="2" charset="2"/>
              <a:buChar char="ü"/>
            </a:pPr>
            <a:endParaRPr lang="ru-RU" sz="1200" dirty="0" smtClean="0"/>
          </a:p>
          <a:p>
            <a:r>
              <a:rPr lang="ru-RU" sz="1200" dirty="0" smtClean="0"/>
              <a:t>С помощью руководства по обеспечению доступности контента вы сможете проверить свой проект на предмет соответствия стандарту </a:t>
            </a:r>
            <a:r>
              <a:rPr lang="en-US" sz="1200" dirty="0" smtClean="0"/>
              <a:t>wcag2.0</a:t>
            </a:r>
            <a:r>
              <a:rPr lang="ru-RU" sz="1200" dirty="0" smtClean="0"/>
              <a:t> и вести необходимые корректировки</a:t>
            </a:r>
            <a:r>
              <a:rPr lang="en-US" sz="1200" dirty="0" smtClean="0"/>
              <a:t> </a:t>
            </a:r>
            <a:r>
              <a:rPr lang="ru-RU" sz="1200" dirty="0" smtClean="0"/>
              <a:t>в шаблоны и контент</a:t>
            </a:r>
          </a:p>
          <a:p>
            <a:endParaRPr lang="ru-RU" sz="1200" b="0" dirty="0" smtClean="0"/>
          </a:p>
          <a:p>
            <a:endParaRPr lang="ru-RU" sz="1200" b="0" dirty="0" smtClean="0"/>
          </a:p>
          <a:p>
            <a:pPr marL="228600" indent="-228600">
              <a:buClr>
                <a:srgbClr val="C00000"/>
              </a:buClr>
              <a:buFont typeface="+mj-lt"/>
              <a:buAutoNum type="arabicPeriod"/>
            </a:pPr>
            <a:r>
              <a:rPr lang="ru-RU" sz="1200" b="1" dirty="0" smtClean="0"/>
              <a:t>Доработан раздел «Обращения граждан» </a:t>
            </a:r>
          </a:p>
          <a:p>
            <a:pPr indent="14288">
              <a:buClr>
                <a:srgbClr val="C00000"/>
              </a:buClr>
              <a:buFont typeface="Arial" pitchFamily="34" charset="0"/>
              <a:buChar char="•"/>
            </a:pPr>
            <a:r>
              <a:rPr lang="ru-RU" sz="1200" dirty="0" smtClean="0"/>
              <a:t>Автоматизированный учет обращений.</a:t>
            </a:r>
          </a:p>
          <a:p>
            <a:pPr indent="14288">
              <a:buClr>
                <a:srgbClr val="C00000"/>
              </a:buClr>
              <a:buFont typeface="Arial" pitchFamily="34" charset="0"/>
              <a:buChar char="•"/>
            </a:pPr>
            <a:r>
              <a:rPr lang="ru-RU" sz="1200" dirty="0" smtClean="0"/>
              <a:t>Выбор темы обращения: «Дворы», «Дороги», «Незаконное строительство» и др.</a:t>
            </a:r>
          </a:p>
          <a:p>
            <a:pPr indent="14288">
              <a:buClr>
                <a:srgbClr val="C00000"/>
              </a:buClr>
              <a:buFont typeface="Arial" pitchFamily="34" charset="0"/>
              <a:buChar char="•"/>
            </a:pPr>
            <a:r>
              <a:rPr lang="ru-RU" sz="1200" dirty="0" smtClean="0"/>
              <a:t>Управление обращениями из личного кабинета: отслеживание статуса; создание/ удаление обращений.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ru-RU" sz="1200" b="1" dirty="0" smtClean="0"/>
              <a:t>2. Добавлен раздел «Телефоны экстренных служб и телефоны доверия»</a:t>
            </a:r>
            <a:r>
              <a:rPr lang="ru-RU" sz="1200" dirty="0" smtClean="0"/>
              <a:t>: все необходимые телефоны, по которым гражданин сможет обратится в трудных ситуациях</a:t>
            </a:r>
          </a:p>
          <a:p>
            <a:pPr marL="628650" indent="-285750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sz="2000" b="1" dirty="0" smtClean="0"/>
              <a:t>Шаблоны оптимизированы под планшеты</a:t>
            </a:r>
          </a:p>
          <a:p>
            <a:pPr indent="0">
              <a:buClr>
                <a:srgbClr val="C00000"/>
              </a:buClr>
              <a:buNone/>
            </a:pPr>
            <a:endParaRPr lang="ru-RU" sz="2000" dirty="0" smtClean="0"/>
          </a:p>
          <a:p>
            <a:pPr marL="628650" lvl="4" indent="-268288">
              <a:buClr>
                <a:srgbClr val="C00000"/>
              </a:buClr>
              <a:buFont typeface="Wingdings" pitchFamily="2" charset="2"/>
              <a:buChar char="ü"/>
            </a:pPr>
            <a:r>
              <a:rPr lang="ru-RU" dirty="0" smtClean="0"/>
              <a:t>Оптимизирован код верстки, исправлены ошибки в работе </a:t>
            </a:r>
            <a:r>
              <a:rPr lang="ru-RU" dirty="0" err="1" smtClean="0"/>
              <a:t>информеров</a:t>
            </a:r>
            <a:r>
              <a:rPr lang="ru-RU" dirty="0" smtClean="0"/>
              <a:t>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endParaRPr lang="ru-RU" sz="1200" dirty="0" smtClean="0"/>
          </a:p>
          <a:p>
            <a:pPr marL="228600" indent="-228600">
              <a:buFont typeface="+mj-lt"/>
              <a:buAutoNum type="arabicPeriod"/>
            </a:pPr>
            <a:endParaRPr lang="ru-RU" dirty="0" smtClean="0"/>
          </a:p>
          <a:p>
            <a:endParaRPr lang="ru-RU" b="0" dirty="0" smtClean="0"/>
          </a:p>
          <a:p>
            <a:pPr marL="342900" marR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Wingdings" pitchFamily="2" charset="2"/>
              <a:buChar char="ü"/>
              <a:tabLst/>
              <a:defRPr/>
            </a:pPr>
            <a:endParaRPr lang="ru-RU" b="0" dirty="0" smtClean="0"/>
          </a:p>
          <a:p>
            <a:pPr marL="342900" indent="-342900">
              <a:buClr>
                <a:srgbClr val="C00000"/>
              </a:buClr>
              <a:buFont typeface="Wingdings" pitchFamily="2" charset="2"/>
              <a:buChar char="ü"/>
            </a:pPr>
            <a:endParaRPr lang="ru-RU" sz="1200" b="0" dirty="0" smtClean="0"/>
          </a:p>
          <a:p>
            <a:pPr eaLnBrk="1" hangingPunct="1"/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325066365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D1FCDFF-215A-4F01-B36C-032AEFE7820A}" type="slidenum">
              <a:rPr lang="ru-RU">
                <a:solidFill>
                  <a:prstClr val="black"/>
                </a:solidFill>
                <a:latin typeface="Calibri"/>
              </a:rPr>
              <a:pPr>
                <a:defRPr/>
              </a:pPr>
              <a:t>38</a:t>
            </a:fld>
            <a:endParaRPr lang="ru-RU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127236114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D1FCDFF-215A-4F01-B36C-032AEFE7820A}" type="slidenum">
              <a:rPr lang="ru-RU">
                <a:solidFill>
                  <a:prstClr val="black"/>
                </a:solidFill>
                <a:latin typeface="Calibri"/>
              </a:rPr>
              <a:pPr>
                <a:defRPr/>
              </a:pPr>
              <a:t>39</a:t>
            </a:fld>
            <a:endParaRPr lang="ru-RU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277841010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D1FCDFF-215A-4F01-B36C-032AEFE7820A}" type="slidenum">
              <a:rPr lang="ru-RU">
                <a:solidFill>
                  <a:prstClr val="black"/>
                </a:solidFill>
                <a:latin typeface="Calibri"/>
              </a:rPr>
              <a:pPr>
                <a:defRPr/>
              </a:pPr>
              <a:t>40</a:t>
            </a:fld>
            <a:endParaRPr lang="ru-RU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285750" lvl="0" indent="-285750">
              <a:buClr>
                <a:srgbClr val="C00000"/>
              </a:buClr>
              <a:buFont typeface="Wingdings" pitchFamily="2" charset="2"/>
              <a:buChar char="ü"/>
            </a:pPr>
            <a:endParaRPr lang="ru-RU" sz="800" dirty="0" smtClean="0"/>
          </a:p>
          <a:p>
            <a:pPr>
              <a:buClr>
                <a:srgbClr val="C00000"/>
              </a:buClr>
              <a:buFont typeface="Wingdings" pitchFamily="2" charset="2"/>
              <a:buChar char="ü"/>
            </a:pPr>
            <a:r>
              <a:rPr lang="ru-RU" sz="1200" b="1" dirty="0" smtClean="0"/>
              <a:t>Туристические маршруты.  </a:t>
            </a:r>
            <a:r>
              <a:rPr lang="ru-RU" sz="1200" dirty="0" smtClean="0"/>
              <a:t>Куда пойти в свободное время? Смотрите туристические маршруты на карте и выбирайте то, что вам интересно.</a:t>
            </a:r>
          </a:p>
          <a:p>
            <a:pPr eaLnBrk="1" hangingPunct="1"/>
            <a:endParaRPr lang="ru-RU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 smtClean="0"/>
          </a:p>
          <a:p>
            <a:pPr eaLnBrk="1" hangingPunct="1"/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104236046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8227766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91B4E9E-5F91-495B-8B3B-ADA5940E218B}" type="slidenum">
              <a:rPr lang="ru-RU" smtClean="0"/>
              <a:pPr>
                <a:defRPr/>
              </a:pPr>
              <a:t>5</a:t>
            </a:fld>
            <a:endParaRPr lang="ru-RU" smtClean="0"/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38321011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42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43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44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45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374855520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D1FCDFF-215A-4F01-B36C-032AEFE7820A}" type="slidenum">
              <a:rPr lang="ru-RU">
                <a:solidFill>
                  <a:prstClr val="black"/>
                </a:solidFill>
                <a:latin typeface="Calibri"/>
              </a:rPr>
              <a:pPr>
                <a:defRPr/>
              </a:pPr>
              <a:t>47</a:t>
            </a:fld>
            <a:endParaRPr lang="ru-RU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285750" indent="-285750">
              <a:buClr>
                <a:srgbClr val="C00000"/>
              </a:buClr>
              <a:buFont typeface="Wingdings" pitchFamily="2" charset="2"/>
              <a:buChar char="ü"/>
            </a:pPr>
            <a:r>
              <a:rPr lang="ru-RU" sz="1200" dirty="0" smtClean="0"/>
              <a:t>Информирование  граждан о государственных услугах и местах их предоставления</a:t>
            </a:r>
          </a:p>
          <a:p>
            <a:pPr marL="285750" indent="-285750">
              <a:buClr>
                <a:srgbClr val="C00000"/>
              </a:buClr>
              <a:buFont typeface="Wingdings" pitchFamily="2" charset="2"/>
              <a:buChar char="ü"/>
            </a:pPr>
            <a:r>
              <a:rPr lang="ru-RU" sz="1200" dirty="0" smtClean="0"/>
              <a:t>Обеспечение доступа к наиболее востребованным услугам (на примере штрафов ГИБДД)</a:t>
            </a:r>
          </a:p>
          <a:p>
            <a:pPr marL="285750" lvl="0" indent="-285750">
              <a:buClr>
                <a:srgbClr val="C00000"/>
              </a:buClr>
              <a:buFont typeface="Wingdings" pitchFamily="2" charset="2"/>
              <a:buChar char="ü"/>
            </a:pPr>
            <a:r>
              <a:rPr lang="ru-RU" sz="1200" dirty="0" smtClean="0"/>
              <a:t>Участие граждан в улучшении жизни города, края, области</a:t>
            </a:r>
          </a:p>
          <a:p>
            <a:pPr marL="285750" indent="-285750">
              <a:buClr>
                <a:srgbClr val="C00000"/>
              </a:buClr>
              <a:buFont typeface="Wingdings" pitchFamily="2" charset="2"/>
              <a:buChar char="ü"/>
            </a:pPr>
            <a:r>
              <a:rPr lang="ru-RU" sz="1200" dirty="0" smtClean="0"/>
              <a:t>Мобильный справочник городских объектов и телефонов доверия</a:t>
            </a:r>
          </a:p>
          <a:p>
            <a:pPr marL="285750" indent="-285750">
              <a:buClr>
                <a:srgbClr val="C00000"/>
              </a:buClr>
              <a:buFont typeface="Wingdings" pitchFamily="2" charset="2"/>
              <a:buChar char="ü"/>
            </a:pPr>
            <a:r>
              <a:rPr lang="ru-RU" sz="1200" dirty="0" smtClean="0"/>
              <a:t>Решение ориентировано на администрации города, края, области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Мобильное приложение для сайта государственной организации – это не  только возможность получать популярные электронные услуги в любой точке планеты, где есть доступ к сети </a:t>
            </a:r>
            <a:r>
              <a:rPr lang="ru-RU" dirty="0" err="1" smtClean="0"/>
              <a:t>Internet</a:t>
            </a:r>
            <a:r>
              <a:rPr lang="ru-RU" dirty="0" smtClean="0"/>
              <a:t>, но и  активно участвовать в диалоге с властями, быть в курсе важных событий и легко планировать свой досуг.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 smtClean="0"/>
          </a:p>
          <a:p>
            <a:pPr eaLnBrk="1" hangingPunct="1"/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250161568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6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fld id="{2C99266E-324F-5F42-A255-B59A669451D1}" type="slidenum">
              <a:rPr kumimoji="0" lang="en-US" sz="1200">
                <a:solidFill>
                  <a:srgbClr val="000000"/>
                </a:solidFill>
                <a:latin typeface="Times New Roman" charset="0"/>
              </a:rPr>
              <a:pPr/>
              <a:t>48</a:t>
            </a:fld>
            <a:endParaRPr kumimoji="0" lang="en-US" sz="12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7411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95325"/>
            <a:ext cx="4568825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7412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 anchor="ctr"/>
          <a:lstStyle/>
          <a:p>
            <a:pPr>
              <a:spcBef>
                <a:spcPct val="0"/>
              </a:spcBef>
            </a:pPr>
            <a:endParaRPr kumimoji="0" lang="ru-RU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415999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6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fld id="{2C99266E-324F-5F42-A255-B59A669451D1}" type="slidenum">
              <a:rPr kumimoji="0" lang="en-US" sz="1200">
                <a:solidFill>
                  <a:srgbClr val="000000"/>
                </a:solidFill>
                <a:latin typeface="Times New Roman" charset="0"/>
              </a:rPr>
              <a:pPr/>
              <a:t>49</a:t>
            </a:fld>
            <a:endParaRPr kumimoji="0" lang="en-US" sz="12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7411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95325"/>
            <a:ext cx="4568825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7412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 anchor="ctr"/>
          <a:lstStyle/>
          <a:p>
            <a:pPr>
              <a:spcBef>
                <a:spcPct val="0"/>
              </a:spcBef>
            </a:pPr>
            <a:endParaRPr kumimoji="0" lang="ru-RU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259607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6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fld id="{2C99266E-324F-5F42-A255-B59A669451D1}" type="slidenum">
              <a:rPr kumimoji="0" lang="en-US" sz="1200">
                <a:solidFill>
                  <a:srgbClr val="000000"/>
                </a:solidFill>
                <a:latin typeface="Times New Roman" charset="0"/>
                <a:ea typeface="Calibri"/>
                <a:cs typeface="Calibri"/>
              </a:rPr>
              <a:pPr/>
              <a:t>50</a:t>
            </a:fld>
            <a:endParaRPr kumimoji="0" lang="en-US" sz="1200" dirty="0">
              <a:solidFill>
                <a:srgbClr val="000000"/>
              </a:solidFill>
              <a:latin typeface="Times New Roman" charset="0"/>
              <a:ea typeface="Calibri"/>
              <a:cs typeface="Calibri"/>
            </a:endParaRPr>
          </a:p>
        </p:txBody>
      </p:sp>
      <p:sp>
        <p:nvSpPr>
          <p:cNvPr id="17411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95325"/>
            <a:ext cx="4568825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7412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 anchor="ctr"/>
          <a:lstStyle/>
          <a:p>
            <a:pPr>
              <a:spcBef>
                <a:spcPct val="0"/>
              </a:spcBef>
            </a:pPr>
            <a:endParaRPr kumimoji="0" lang="ru-RU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174357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D1FCDFF-215A-4F01-B36C-032AEFE7820A}" type="slidenum">
              <a:rPr lang="ru-RU">
                <a:solidFill>
                  <a:prstClr val="black"/>
                </a:solidFill>
                <a:latin typeface="Calibri"/>
              </a:rPr>
              <a:pPr>
                <a:defRPr/>
              </a:pPr>
              <a:t>51</a:t>
            </a:fld>
            <a:endParaRPr lang="ru-RU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 smtClean="0"/>
              <a:t>Гид по  государственным услугам с описанием необходимых документов, порядком и условий предоставления услуг (с показом популярных электронных услуг).</a:t>
            </a:r>
          </a:p>
          <a:p>
            <a:pPr eaLnBrk="1" hangingPunct="1"/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6033264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>
                <a:solidFill>
                  <a:prstClr val="black"/>
                </a:solidFill>
                <a:latin typeface="Calibri"/>
              </a:rPr>
              <a:pPr>
                <a:defRPr/>
              </a:pPr>
              <a:t>6</a:t>
            </a:fld>
            <a:endParaRPr lang="ru-RU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D1FCDFF-215A-4F01-B36C-032AEFE7820A}" type="slidenum">
              <a:rPr lang="ru-RU">
                <a:solidFill>
                  <a:prstClr val="black"/>
                </a:solidFill>
                <a:latin typeface="Calibri"/>
              </a:rPr>
              <a:pPr>
                <a:defRPr/>
              </a:pPr>
              <a:t>52</a:t>
            </a:fld>
            <a:endParaRPr lang="ru-RU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1708565830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D1FCDFF-215A-4F01-B36C-032AEFE7820A}" type="slidenum">
              <a:rPr lang="ru-RU">
                <a:solidFill>
                  <a:prstClr val="black"/>
                </a:solidFill>
                <a:latin typeface="Calibri"/>
              </a:rPr>
              <a:pPr>
                <a:defRPr/>
              </a:pPr>
              <a:t>53</a:t>
            </a:fld>
            <a:endParaRPr lang="ru-RU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 smtClean="0"/>
              <a:t>Возможность выбора тематики обращений и отслеживания статуса обращения.</a:t>
            </a:r>
          </a:p>
          <a:p>
            <a:pPr eaLnBrk="1" hangingPunct="1"/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1605713199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D1FCDFF-215A-4F01-B36C-032AEFE7820A}" type="slidenum">
              <a:rPr lang="ru-RU">
                <a:solidFill>
                  <a:prstClr val="black"/>
                </a:solidFill>
                <a:latin typeface="Calibri"/>
              </a:rPr>
              <a:pPr>
                <a:defRPr/>
              </a:pPr>
              <a:t>54</a:t>
            </a:fld>
            <a:endParaRPr lang="ru-RU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31486173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D1FCDFF-215A-4F01-B36C-032AEFE7820A}" type="slidenum">
              <a:rPr lang="ru-RU">
                <a:solidFill>
                  <a:prstClr val="black"/>
                </a:solidFill>
                <a:latin typeface="Calibri"/>
              </a:rPr>
              <a:pPr>
                <a:defRPr/>
              </a:pPr>
              <a:t>55</a:t>
            </a:fld>
            <a:endParaRPr lang="ru-RU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285750" lvl="0" indent="-285750">
              <a:buClr>
                <a:srgbClr val="C00000"/>
              </a:buClr>
              <a:buFont typeface="Wingdings" pitchFamily="2" charset="2"/>
              <a:buChar char="ü"/>
            </a:pPr>
            <a:r>
              <a:rPr lang="ru-RU" sz="1200" b="1" dirty="0" smtClean="0"/>
              <a:t>Гид по административным и социальным объектам города</a:t>
            </a:r>
            <a:r>
              <a:rPr lang="ru-RU" sz="1200" dirty="0" smtClean="0"/>
              <a:t>, области, края – в виде интерактивной карты, с возможностью выбрать тип показываемых объектов и проложить маршрут (возможен показ ближайших к местонахождению пользователя объектов) и мобильный справочник объектов с адресами, телефонами и графиком работы.</a:t>
            </a:r>
            <a:endParaRPr lang="ru-RU" sz="800" dirty="0" smtClean="0"/>
          </a:p>
          <a:p>
            <a:pPr marL="285750" lvl="0" indent="-285750">
              <a:buClr>
                <a:srgbClr val="C00000"/>
              </a:buClr>
              <a:buFont typeface="Wingdings" pitchFamily="2" charset="2"/>
              <a:buChar char="ü"/>
            </a:pPr>
            <a:endParaRPr lang="ru-RU" sz="800" dirty="0" smtClean="0"/>
          </a:p>
          <a:p>
            <a:pPr eaLnBrk="1" hangingPunct="1"/>
            <a:endParaRPr lang="ru-RU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 smtClean="0"/>
          </a:p>
          <a:p>
            <a:pPr eaLnBrk="1" hangingPunct="1"/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3829078892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D1FCDFF-215A-4F01-B36C-032AEFE7820A}" type="slidenum">
              <a:rPr lang="ru-RU">
                <a:solidFill>
                  <a:prstClr val="black"/>
                </a:solidFill>
                <a:latin typeface="Calibri"/>
              </a:rPr>
              <a:pPr>
                <a:defRPr/>
              </a:pPr>
              <a:t>56</a:t>
            </a:fld>
            <a:endParaRPr lang="ru-RU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285750" indent="-285750">
              <a:buClr>
                <a:srgbClr val="C00000"/>
              </a:buClr>
              <a:buFont typeface="Wingdings" pitchFamily="2" charset="2"/>
              <a:buChar char="ü"/>
            </a:pPr>
            <a:r>
              <a:rPr lang="ru-RU" sz="1200" b="1" dirty="0" smtClean="0"/>
              <a:t>Афиша  важных событий города </a:t>
            </a:r>
            <a:r>
              <a:rPr lang="ru-RU" sz="1200" dirty="0" smtClean="0"/>
              <a:t>-Вы будете всегда в курсе официальных мероприятий, городских праздников, фестивалей и выставок.</a:t>
            </a:r>
          </a:p>
          <a:p>
            <a:pPr marL="285750" lvl="0" indent="-285750">
              <a:buClr>
                <a:srgbClr val="C00000"/>
              </a:buClr>
              <a:buFont typeface="Wingdings" pitchFamily="2" charset="2"/>
              <a:buChar char="ü"/>
            </a:pPr>
            <a:endParaRPr lang="ru-RU" sz="1200" dirty="0" smtClean="0"/>
          </a:p>
          <a:p>
            <a:pPr eaLnBrk="1" hangingPunct="1"/>
            <a:endParaRPr lang="ru-RU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 smtClean="0"/>
          </a:p>
          <a:p>
            <a:pPr eaLnBrk="1" hangingPunct="1"/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122044937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D1FCDFF-215A-4F01-B36C-032AEFE7820A}" type="slidenum">
              <a:rPr lang="ru-RU">
                <a:solidFill>
                  <a:prstClr val="black"/>
                </a:solidFill>
                <a:latin typeface="Calibri"/>
              </a:rPr>
              <a:pPr>
                <a:defRPr/>
              </a:pPr>
              <a:t>57</a:t>
            </a:fld>
            <a:endParaRPr lang="ru-RU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285750" lvl="0" indent="-285750">
              <a:buClr>
                <a:srgbClr val="C00000"/>
              </a:buClr>
              <a:buFont typeface="Wingdings" pitchFamily="2" charset="2"/>
              <a:buChar char="ü"/>
            </a:pPr>
            <a:endParaRPr lang="ru-RU" sz="800" dirty="0" smtClean="0"/>
          </a:p>
          <a:p>
            <a:pPr>
              <a:buClr>
                <a:srgbClr val="C00000"/>
              </a:buClr>
              <a:buFont typeface="Wingdings" pitchFamily="2" charset="2"/>
              <a:buChar char="ü"/>
            </a:pPr>
            <a:r>
              <a:rPr lang="ru-RU" sz="1200" b="1" dirty="0" smtClean="0"/>
              <a:t>Туристические маршруты.  </a:t>
            </a:r>
            <a:r>
              <a:rPr lang="ru-RU" sz="1200" dirty="0" smtClean="0"/>
              <a:t>Куда пойти в свободное время? Смотрите туристические маршруты на карте и выбирайте то, что вам интересно.</a:t>
            </a:r>
          </a:p>
          <a:p>
            <a:pPr eaLnBrk="1" hangingPunct="1"/>
            <a:endParaRPr lang="ru-RU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 smtClean="0"/>
          </a:p>
          <a:p>
            <a:pPr eaLnBrk="1" hangingPunct="1"/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3842145894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320475603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eaLnBrk="1" hangingPunct="1"/>
            <a:fld id="{BFFA4101-6352-E34D-AC61-62C667B9F3B2}" type="slidenum">
              <a:rPr lang="ru-RU" b="0"/>
              <a:pPr eaLnBrk="1" hangingPunct="1"/>
              <a:t>59</a:t>
            </a:fld>
            <a:endParaRPr lang="ru-RU" b="0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875689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DB69415-5EF1-49DE-A4D4-E828C555D091}" type="slidenum">
              <a:rPr lang="ru-RU" smtClean="0"/>
              <a:pPr>
                <a:defRPr/>
              </a:pPr>
              <a:t>60</a:t>
            </a:fld>
            <a:endParaRPr lang="ru-RU" smtClean="0"/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2494420670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DB69415-5EF1-49DE-A4D4-E828C555D091}" type="slidenum">
              <a:rPr lang="ru-RU" smtClean="0"/>
              <a:pPr>
                <a:defRPr/>
              </a:pPr>
              <a:t>61</a:t>
            </a:fld>
            <a:endParaRPr lang="ru-RU" smtClean="0"/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42616033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9300"/>
            <a:ext cx="4989512" cy="3741738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2322627975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DB69415-5EF1-49DE-A4D4-E828C555D091}" type="slidenum">
              <a:rPr lang="ru-RU" smtClean="0"/>
              <a:pPr>
                <a:defRPr/>
              </a:pPr>
              <a:t>62</a:t>
            </a:fld>
            <a:endParaRPr lang="ru-RU" smtClean="0"/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988305456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DB69415-5EF1-49DE-A4D4-E828C555D091}" type="slidenum">
              <a:rPr lang="ru-RU" smtClean="0"/>
              <a:pPr>
                <a:defRPr/>
              </a:pPr>
              <a:t>63</a:t>
            </a:fld>
            <a:endParaRPr lang="ru-RU" smtClean="0"/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4186972579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DB69415-5EF1-49DE-A4D4-E828C555D091}" type="slidenum">
              <a:rPr lang="ru-RU" smtClean="0"/>
              <a:pPr>
                <a:defRPr/>
              </a:pPr>
              <a:t>64</a:t>
            </a:fld>
            <a:endParaRPr lang="ru-RU" smtClean="0"/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156393107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DB69415-5EF1-49DE-A4D4-E828C555D091}" type="slidenum">
              <a:rPr lang="ru-RU" smtClean="0"/>
              <a:pPr>
                <a:defRPr/>
              </a:pPr>
              <a:t>65</a:t>
            </a:fld>
            <a:endParaRPr lang="ru-RU" smtClean="0"/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516959736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DB69415-5EF1-49DE-A4D4-E828C555D091}" type="slidenum">
              <a:rPr lang="ru-RU" smtClean="0"/>
              <a:pPr>
                <a:defRPr/>
              </a:pPr>
              <a:t>66</a:t>
            </a:fld>
            <a:endParaRPr lang="ru-RU" smtClean="0"/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2064524430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DB69415-5EF1-49DE-A4D4-E828C555D091}" type="slidenum">
              <a:rPr lang="ru-RU" smtClean="0"/>
              <a:pPr>
                <a:defRPr/>
              </a:pPr>
              <a:t>67</a:t>
            </a:fld>
            <a:endParaRPr lang="ru-RU" smtClean="0"/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653079789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DB69415-5EF1-49DE-A4D4-E828C555D091}" type="slidenum">
              <a:rPr lang="ru-RU" smtClean="0"/>
              <a:pPr>
                <a:defRPr/>
              </a:pPr>
              <a:t>68</a:t>
            </a:fld>
            <a:endParaRPr lang="ru-RU" smtClean="0"/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108710004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DB69415-5EF1-49DE-A4D4-E828C555D091}" type="slidenum">
              <a:rPr lang="ru-RU" smtClean="0"/>
              <a:pPr>
                <a:defRPr/>
              </a:pPr>
              <a:t>69</a:t>
            </a:fld>
            <a:endParaRPr lang="ru-RU" smtClean="0"/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6171437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DB69415-5EF1-49DE-A4D4-E828C555D091}" type="slidenum">
              <a:rPr lang="ru-RU" smtClean="0"/>
              <a:pPr>
                <a:defRPr/>
              </a:pPr>
              <a:t>70</a:t>
            </a:fld>
            <a:endParaRPr lang="ru-RU" smtClean="0"/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586880286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 txBox="1">
            <a:spLocks noGrp="1"/>
          </p:cNvSpPr>
          <p:nvPr>
            <p:ph type="body" idx="1"/>
          </p:nvPr>
        </p:nvSpPr>
        <p:spPr>
          <a:xfrm>
            <a:off x="683420" y="4740037"/>
            <a:ext cx="5467349" cy="4490561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90" name="Shape 90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7713"/>
            <a:ext cx="4992688" cy="37433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099578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9300"/>
            <a:ext cx="4989512" cy="3741738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3360089401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9300"/>
            <a:ext cx="4989512" cy="3741738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3211587193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D801466-1841-4A0D-80BF-46EE77553928}" type="slidenum">
              <a:rPr lang="ru-RU" b="0" smtClean="0">
                <a:latin typeface="Calibri"/>
              </a:rPr>
              <a:pPr eaLnBrk="1" hangingPunct="1"/>
              <a:t>73</a:t>
            </a:fld>
            <a:endParaRPr lang="ru-RU" b="0" dirty="0" smtClean="0">
              <a:latin typeface="Calibri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9300"/>
            <a:ext cx="4989512" cy="3741738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85750" indent="-285750">
              <a:buClr>
                <a:srgbClr val="C00000"/>
              </a:buClr>
              <a:buFont typeface="Wingdings" pitchFamily="2" charset="2"/>
              <a:buChar char="ü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Мы стремились сделать проще и удобнее три основных сценария записи, на которые можно попасть с первых шагов: 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к конкретному врачу 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к специалисту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на конкретную услугу</a:t>
            </a:r>
          </a:p>
          <a:p>
            <a:pPr eaLnBrk="1" hangingPunct="1"/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1488645178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D801466-1841-4A0D-80BF-46EE77553928}" type="slidenum">
              <a:rPr lang="ru-RU" b="0" smtClean="0">
                <a:latin typeface="Calibri"/>
              </a:rPr>
              <a:pPr eaLnBrk="1" hangingPunct="1"/>
              <a:t>74</a:t>
            </a:fld>
            <a:endParaRPr lang="ru-RU" b="0" dirty="0" smtClean="0">
              <a:latin typeface="Calibri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9300"/>
            <a:ext cx="4989512" cy="3741738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85750" indent="-285750">
              <a:buClr>
                <a:srgbClr val="C00000"/>
              </a:buClr>
              <a:buFont typeface="Wingdings" pitchFamily="2" charset="2"/>
              <a:buChar char="ü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Мы стремились сделать проще и удобнее три основных сценария записи, на которые можно попасть с первых шагов: 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к конкретному врачу 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к специалисту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на конкретную услугу</a:t>
            </a:r>
          </a:p>
          <a:p>
            <a:pPr eaLnBrk="1" hangingPunct="1"/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2458870345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D801466-1841-4A0D-80BF-46EE77553928}" type="slidenum">
              <a:rPr lang="ru-RU" b="0" smtClean="0">
                <a:latin typeface="Calibri"/>
              </a:rPr>
              <a:pPr eaLnBrk="1" hangingPunct="1"/>
              <a:t>75</a:t>
            </a:fld>
            <a:endParaRPr lang="ru-RU" b="0" dirty="0" smtClean="0">
              <a:latin typeface="Calibri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9300"/>
            <a:ext cx="4989512" cy="3741738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85750" indent="-285750">
              <a:buClr>
                <a:srgbClr val="C00000"/>
              </a:buClr>
              <a:buFont typeface="Wingdings" pitchFamily="2" charset="2"/>
              <a:buChar char="ü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Мы стремились сделать проще и удобнее три основных сценария записи, на которые можно попасть с первых шагов: 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к конкретному врачу 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к специалисту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на конкретную услугу</a:t>
            </a:r>
          </a:p>
          <a:p>
            <a:pPr eaLnBrk="1" hangingPunct="1"/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1823429115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94C72F6-75EB-45A6-ADCE-7FF773284526}" type="slidenum">
              <a:rPr lang="ru-RU" b="0">
                <a:solidFill>
                  <a:prstClr val="black"/>
                </a:solidFill>
              </a:rPr>
              <a:pPr eaLnBrk="1" hangingPunct="1"/>
              <a:t>79</a:t>
            </a:fld>
            <a:endParaRPr lang="ru-RU" b="0">
              <a:solidFill>
                <a:prstClr val="black"/>
              </a:solidFill>
            </a:endParaRPr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2123927451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81D7D32-9848-4EE5-847F-36DB26515EE1}" type="slidenum">
              <a:rPr lang="ru-RU" b="0" smtClean="0">
                <a:solidFill>
                  <a:srgbClr val="000000"/>
                </a:solidFill>
              </a:rPr>
              <a:pPr eaLnBrk="1" hangingPunct="1"/>
              <a:t>80</a:t>
            </a:fld>
            <a:endParaRPr lang="ru-RU" b="0" smtClean="0">
              <a:solidFill>
                <a:srgbClr val="000000"/>
              </a:solidFill>
            </a:endParaRPr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523968525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6E7CCB0-DBF4-42D8-BC0D-9994DCB0A7FE}" type="slidenum">
              <a:rPr lang="ru-RU" smtClean="0"/>
              <a:pPr>
                <a:defRPr/>
              </a:pPr>
              <a:t>81</a:t>
            </a:fld>
            <a:endParaRPr lang="ru-RU" smtClean="0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39683074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546A598-7E39-4ABC-A992-C3DEFC77F869}" type="slidenum">
              <a:rPr lang="ru-RU" smtClean="0"/>
              <a:pPr>
                <a:defRPr/>
              </a:pPr>
              <a:t>82</a:t>
            </a:fld>
            <a:endParaRPr lang="ru-RU" smtClean="0"/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847204040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3A02347-C432-4AA3-9B6D-5624AC8E251A}" type="slidenum">
              <a:rPr lang="ru-RU" smtClean="0"/>
              <a:pPr>
                <a:defRPr/>
              </a:pPr>
              <a:t>83</a:t>
            </a:fld>
            <a:endParaRPr lang="ru-RU" dirty="0" smtClean="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399559165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3A02347-C432-4AA3-9B6D-5624AC8E251A}" type="slidenum">
              <a:rPr lang="ru-RU" smtClean="0"/>
              <a:pPr>
                <a:defRPr/>
              </a:pPr>
              <a:t>84</a:t>
            </a:fld>
            <a:endParaRPr lang="ru-RU" dirty="0" smtClean="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676562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142033727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3A02347-C432-4AA3-9B6D-5624AC8E251A}" type="slidenum">
              <a:rPr lang="ru-RU" smtClean="0"/>
              <a:pPr>
                <a:defRPr/>
              </a:pPr>
              <a:t>85</a:t>
            </a:fld>
            <a:endParaRPr lang="ru-RU" dirty="0" smtClean="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936897930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3A02347-C432-4AA3-9B6D-5624AC8E251A}" type="slidenum">
              <a:rPr lang="ru-RU" smtClean="0"/>
              <a:pPr>
                <a:defRPr/>
              </a:pPr>
              <a:t>86</a:t>
            </a:fld>
            <a:endParaRPr lang="ru-RU" dirty="0" smtClean="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660031915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DB69415-5EF1-49DE-A4D4-E828C555D091}" type="slidenum">
              <a:rPr lang="ru-RU" smtClean="0"/>
              <a:pPr>
                <a:defRPr/>
              </a:pPr>
              <a:t>88</a:t>
            </a:fld>
            <a:endParaRPr lang="ru-RU" smtClean="0"/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899812994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69312072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04EC97F-E5DE-43C1-869A-5610F80BC9C1}" type="slidenum">
              <a:rPr lang="ru-RU" b="0">
                <a:solidFill>
                  <a:prstClr val="black"/>
                </a:solidFill>
              </a:rPr>
              <a:pPr eaLnBrk="1" hangingPunct="1"/>
              <a:t>90</a:t>
            </a:fld>
            <a:endParaRPr lang="ru-RU" b="0">
              <a:solidFill>
                <a:prstClr val="black"/>
              </a:solidFill>
            </a:endParaRPr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2987482840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A2C3EBA6-9F86-42F0-9A17-40EE5C7C3989}" type="slidenum">
              <a:rPr lang="ru-RU" b="0" smtClean="0">
                <a:solidFill>
                  <a:prstClr val="black"/>
                </a:solidFill>
              </a:rPr>
              <a:pPr eaLnBrk="1" hangingPunct="1"/>
              <a:t>91</a:t>
            </a:fld>
            <a:endParaRPr lang="ru-RU" b="0" smtClean="0">
              <a:solidFill>
                <a:prstClr val="black"/>
              </a:solidFill>
            </a:endParaRPr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3232349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92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93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B8650B51-0846-4D1F-A018-2119F407E696}" type="slidenum">
              <a:rPr lang="ru-RU" b="0" smtClean="0">
                <a:solidFill>
                  <a:prstClr val="black"/>
                </a:solidFill>
              </a:rPr>
              <a:pPr eaLnBrk="1" hangingPunct="1">
                <a:defRPr/>
              </a:pPr>
              <a:t>94</a:t>
            </a:fld>
            <a:endParaRPr lang="ru-RU" b="0" smtClean="0">
              <a:solidFill>
                <a:prstClr val="black"/>
              </a:solidFill>
            </a:endParaRPr>
          </a:p>
        </p:txBody>
      </p:sp>
      <p:sp>
        <p:nvSpPr>
          <p:cNvPr id="169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9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2726027790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DB69415-5EF1-49DE-A4D4-E828C555D091}" type="slidenum">
              <a:rPr lang="ru-RU" smtClean="0"/>
              <a:pPr>
                <a:defRPr/>
              </a:pPr>
              <a:t>95</a:t>
            </a:fld>
            <a:endParaRPr lang="ru-RU" smtClean="0"/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28969279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42628810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9B83F2-B524-49FA-A81B-2BCB5FEFC482}" type="datetimeFigureOut">
              <a:rPr lang="ru-RU"/>
              <a:pPr>
                <a:defRPr/>
              </a:pPr>
              <a:t>27.03.2015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6A66DD-E4D9-4888-8CB8-ABE355587CA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53006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654F73-60AE-419D-91D1-CEA73712845A}" type="datetimeFigureOut">
              <a:rPr lang="ru-RU"/>
              <a:pPr>
                <a:defRPr/>
              </a:pPr>
              <a:t>27.03.2015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3FF1A4-E4BE-4799-AD22-64A95DD31EE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3765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6178CF-349D-4FF6-93EB-B38C63BE0A28}" type="datetimeFigureOut">
              <a:rPr lang="ru-RU"/>
              <a:pPr>
                <a:defRPr/>
              </a:pPr>
              <a:t>27.03.2015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AB0FE6-D6E1-4B0E-AA41-AC5EDC5DF22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11531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6481" y="273629"/>
            <a:ext cx="8226720" cy="114348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A3D907-0F92-40D7-A146-A08CC110C8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5425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34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451618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57200" y="116633"/>
            <a:ext cx="8229600" cy="706091"/>
          </a:xfrm>
        </p:spPr>
        <p:txBody>
          <a:bodyPr/>
          <a:lstStyle>
            <a:lvl1pPr>
              <a:defRPr baseline="0"/>
            </a:lvl1pPr>
          </a:lstStyle>
          <a:p>
            <a:r>
              <a:rPr lang="ru-RU" dirty="0" smtClean="0"/>
              <a:t>Заголовок слайда</a:t>
            </a:r>
            <a:r>
              <a:rPr lang="en-US" dirty="0" smtClean="0"/>
              <a:t>	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980728"/>
            <a:ext cx="8229600" cy="4752528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710179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727400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562165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016904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700194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400364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739C06-A193-4B3C-B6CF-1E07FA89147B}" type="datetimeFigureOut">
              <a:rPr lang="ru-RU"/>
              <a:pPr>
                <a:defRPr/>
              </a:pPr>
              <a:t>27.03.2015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6117E0-0C74-4ACF-9407-F3333BE9A58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932169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1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606017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46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452832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309268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3813475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6481" y="273629"/>
            <a:ext cx="8226720" cy="114348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AAD4972-F827-EA45-BC7E-AA4F0DEE898C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6511388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34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5255913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57200" y="116633"/>
            <a:ext cx="8229600" cy="706091"/>
          </a:xfrm>
        </p:spPr>
        <p:txBody>
          <a:bodyPr/>
          <a:lstStyle>
            <a:lvl1pPr>
              <a:defRPr baseline="0"/>
            </a:lvl1pPr>
          </a:lstStyle>
          <a:p>
            <a:r>
              <a:rPr lang="ru-RU" dirty="0" smtClean="0"/>
              <a:t>Заголовок слайда</a:t>
            </a:r>
            <a:r>
              <a:rPr lang="en-US" dirty="0" smtClean="0"/>
              <a:t>	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980728"/>
            <a:ext cx="8229600" cy="4752528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279657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5496263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093654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931377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4D0621-8F09-484E-9451-01BDE75AC6A2}" type="datetimeFigureOut">
              <a:rPr lang="ru-RU"/>
              <a:pPr>
                <a:defRPr/>
              </a:pPr>
              <a:t>27.03.2015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7EDF14-A1AB-4967-BCDC-30C8D5B2C3F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843918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8104383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5020703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1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2014768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46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1905806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8376161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5599336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6481" y="273629"/>
            <a:ext cx="8226720" cy="114348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AAD4972-F827-EA45-BC7E-AA4F0DEE898C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4600381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89B83F2-B524-49FA-A81B-2BCB5FEFC482}" type="datetimeFigureOut">
              <a:rPr lang="ru-RU" smtClean="0"/>
              <a:pPr>
                <a:defRPr/>
              </a:pPr>
              <a:t>27.03.2015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6A66DD-E4D9-4888-8CB8-ABE355587CA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A739C06-A193-4B3C-B6CF-1E07FA89147B}" type="datetimeFigureOut">
              <a:rPr lang="ru-RU" smtClean="0"/>
              <a:pPr>
                <a:defRPr/>
              </a:pPr>
              <a:t>27.03.2015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6117E0-0C74-4ACF-9407-F3333BE9A58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44D0621-8F09-484E-9451-01BDE75AC6A2}" type="datetimeFigureOut">
              <a:rPr lang="ru-RU" smtClean="0"/>
              <a:pPr>
                <a:defRPr/>
              </a:pPr>
              <a:t>27.03.2015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7EDF14-A1AB-4967-BCDC-30C8D5B2C3F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152449-9F3E-4264-A109-D29B8A76399F}" type="datetimeFigureOut">
              <a:rPr lang="ru-RU"/>
              <a:pPr>
                <a:defRPr/>
              </a:pPr>
              <a:t>27.03.2015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409031-113D-4428-B497-E649A3CAE16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607183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F152449-9F3E-4264-A109-D29B8A76399F}" type="datetimeFigureOut">
              <a:rPr lang="ru-RU" smtClean="0"/>
              <a:pPr>
                <a:defRPr/>
              </a:pPr>
              <a:t>27.03.2015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409031-113D-4428-B497-E649A3CAE16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7BA00AE-3AC6-4005-AF6E-9E2F1962CABE}" type="datetimeFigureOut">
              <a:rPr lang="ru-RU" smtClean="0"/>
              <a:pPr>
                <a:defRPr/>
              </a:pPr>
              <a:t>27.03.2015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A1F22B-F482-450B-B377-64ADBB737A6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4705C55-8A8C-4EF2-8C63-97E48BE121D8}" type="datetimeFigureOut">
              <a:rPr lang="ru-RU" smtClean="0"/>
              <a:pPr>
                <a:defRPr/>
              </a:pPr>
              <a:t>27.03.2015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8B014D-A247-4775-9594-57D6A91354F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8002448-6793-4981-A8CF-AB43531BEE45}" type="datetimeFigureOut">
              <a:rPr lang="ru-RU" smtClean="0"/>
              <a:pPr>
                <a:defRPr/>
              </a:pPr>
              <a:t>27.03.2015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138296C-E8AE-4880-AF36-366F2FD4465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2B07B24-BE34-4686-B6DC-10B87E769E14}" type="datetimeFigureOut">
              <a:rPr lang="ru-RU" smtClean="0"/>
              <a:pPr>
                <a:defRPr/>
              </a:pPr>
              <a:t>27.03.2015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036BD6D-25D8-4A0A-A7AC-CEEB35BD4FA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E743846-3DE9-41EC-AC96-88BF685FA236}" type="datetimeFigureOut">
              <a:rPr lang="ru-RU" smtClean="0"/>
              <a:pPr>
                <a:defRPr/>
              </a:pPr>
              <a:t>27.03.2015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C0F9EA-D27B-49A9-9534-05197023FE9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E654F73-60AE-419D-91D1-CEA73712845A}" type="datetimeFigureOut">
              <a:rPr lang="ru-RU" smtClean="0"/>
              <a:pPr>
                <a:defRPr/>
              </a:pPr>
              <a:t>27.03.2015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C3FF1A4-E4BE-4799-AD22-64A95DD31EE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76178CF-349D-4FF6-93EB-B38C63BE0A28}" type="datetimeFigureOut">
              <a:rPr lang="ru-RU" smtClean="0"/>
              <a:pPr>
                <a:defRPr/>
              </a:pPr>
              <a:t>27.03.2015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AB0FE6-D6E1-4B0E-AA41-AC5EDC5DF22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BA00AE-3AC6-4005-AF6E-9E2F1962CABE}" type="datetimeFigureOut">
              <a:rPr lang="ru-RU"/>
              <a:pPr>
                <a:defRPr/>
              </a:pPr>
              <a:t>27.03.2015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A1F22B-F482-450B-B377-64ADBB737A6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03008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705C55-8A8C-4EF2-8C63-97E48BE121D8}" type="datetimeFigureOut">
              <a:rPr lang="ru-RU"/>
              <a:pPr>
                <a:defRPr/>
              </a:pPr>
              <a:t>27.03.2015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8B014D-A247-4775-9594-57D6A91354F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94682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002448-6793-4981-A8CF-AB43531BEE45}" type="datetimeFigureOut">
              <a:rPr lang="ru-RU"/>
              <a:pPr>
                <a:defRPr/>
              </a:pPr>
              <a:t>27.03.2015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38296C-E8AE-4880-AF36-366F2FD4465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67783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B07B24-BE34-4686-B6DC-10B87E769E14}" type="datetimeFigureOut">
              <a:rPr lang="ru-RU"/>
              <a:pPr>
                <a:defRPr/>
              </a:pPr>
              <a:t>27.03.2015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36BD6D-25D8-4A0A-A7AC-CEEB35BD4FA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70542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743846-3DE9-41EC-AC96-88BF685FA236}" type="datetimeFigureOut">
              <a:rPr lang="ru-RU"/>
              <a:pPr>
                <a:defRPr/>
              </a:pPr>
              <a:t>27.03.2015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C0F9EA-D27B-49A9-9534-05197023FE9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80487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BD3943E-DC21-42F6-9231-E7D01E9C3F97}" type="datetimeFigureOut">
              <a:rPr lang="ru-RU"/>
              <a:pPr>
                <a:defRPr/>
              </a:pPr>
              <a:t>27.03.2015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6D6B86B-B643-490F-B9C2-6031DEE40E7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0629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  <p:sldLayoutId id="2147483822" r:id="rId1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7530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  <p:sldLayoutId id="2147483759" r:id="rId1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fld id="{ABD3943E-DC21-42F6-9231-E7D01E9C3F97}" type="datetimeFigureOut">
              <a:rPr lang="ru-RU" smtClean="0"/>
              <a:pPr>
                <a:defRPr/>
              </a:pPr>
              <a:t>27.03.2015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fld id="{56D6B86B-B643-490F-B9C2-6031DEE40E7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1" r:id="rId1"/>
    <p:sldLayoutId id="2147483812" r:id="rId2"/>
    <p:sldLayoutId id="2147483813" r:id="rId3"/>
    <p:sldLayoutId id="2147483814" r:id="rId4"/>
    <p:sldLayoutId id="2147483815" r:id="rId5"/>
    <p:sldLayoutId id="2147483816" r:id="rId6"/>
    <p:sldLayoutId id="2147483817" r:id="rId7"/>
    <p:sldLayoutId id="2147483818" r:id="rId8"/>
    <p:sldLayoutId id="2147483819" r:id="rId9"/>
    <p:sldLayoutId id="2147483820" r:id="rId10"/>
    <p:sldLayoutId id="214748382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1c-bitrix.ru/solutions/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5.xml"/><Relationship Id="rId6" Type="http://schemas.openxmlformats.org/officeDocument/2006/relationships/hyperlink" Target="http://www.1c-bitrix.ru/solutions/gov/site.php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38.png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9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11" Type="http://schemas.openxmlformats.org/officeDocument/2006/relationships/image" Target="../media/image2.pn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6.png"/><Relationship Id="rId9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46.png"/><Relationship Id="rId4" Type="http://schemas.openxmlformats.org/officeDocument/2006/relationships/image" Target="../media/image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38.png"/><Relationship Id="rId4" Type="http://schemas.openxmlformats.org/officeDocument/2006/relationships/image" Target="../media/image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4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comments" Target="../comments/comment1.xml"/><Relationship Id="rId3" Type="http://schemas.openxmlformats.org/officeDocument/2006/relationships/image" Target="../media/image2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hyperlink" Target="http://marketplace.1c-bitrix.ru/solutions/bitrix.map/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4.png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4.png"/><Relationship Id="rId4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.png"/><Relationship Id="rId4" Type="http://schemas.openxmlformats.org/officeDocument/2006/relationships/image" Target="../media/image5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.png"/><Relationship Id="rId4" Type="http://schemas.openxmlformats.org/officeDocument/2006/relationships/image" Target="../media/image6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74.png"/><Relationship Id="rId5" Type="http://schemas.openxmlformats.org/officeDocument/2006/relationships/hyperlink" Target="http://www.slideshare.net/kleinerperkins/2012-kpcb-internet-trends-yearend-update" TargetMode="External"/><Relationship Id="rId4" Type="http://schemas.openxmlformats.org/officeDocument/2006/relationships/image" Target="../media/image73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75.jpe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4.xml"/><Relationship Id="rId6" Type="http://schemas.openxmlformats.org/officeDocument/2006/relationships/hyperlink" Target="http://www.forbes.com/sites/louiscolumbus/2013/09/12/idc-87-of-connected-devices-by-2017-will-be-tablets-and-smartphones/?utm_content=buffer6c391&amp;utm_source=buffer&amp;utm_medium=linkedin&amp;utm_campaign=Buffer" TargetMode="External"/><Relationship Id="rId5" Type="http://schemas.openxmlformats.org/officeDocument/2006/relationships/hyperlink" Target="http://www.cisco.com/web/RU/news/releases/txt/2013/02/020713a.html" TargetMode="External"/><Relationship Id="rId4" Type="http://schemas.openxmlformats.org/officeDocument/2006/relationships/image" Target="../media/image7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13" Type="http://schemas.openxmlformats.org/officeDocument/2006/relationships/image" Target="../media/image19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18.jpeg"/><Relationship Id="rId5" Type="http://schemas.openxmlformats.org/officeDocument/2006/relationships/image" Target="../media/image12.png"/><Relationship Id="rId10" Type="http://schemas.openxmlformats.org/officeDocument/2006/relationships/image" Target="../media/image17.jpeg"/><Relationship Id="rId4" Type="http://schemas.openxmlformats.org/officeDocument/2006/relationships/image" Target="../media/image11.jpeg"/><Relationship Id="rId9" Type="http://schemas.openxmlformats.org/officeDocument/2006/relationships/image" Target="../media/image16.png"/><Relationship Id="rId14" Type="http://schemas.openxmlformats.org/officeDocument/2006/relationships/image" Target="../media/image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image" Target="../media/image83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.pn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.png"/><Relationship Id="rId5" Type="http://schemas.openxmlformats.org/officeDocument/2006/relationships/image" Target="../media/image89.jpeg"/><Relationship Id="rId4" Type="http://schemas.openxmlformats.org/officeDocument/2006/relationships/image" Target="../media/image88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.png"/><Relationship Id="rId5" Type="http://schemas.openxmlformats.org/officeDocument/2006/relationships/image" Target="../media/image91.jpeg"/><Relationship Id="rId4" Type="http://schemas.openxmlformats.org/officeDocument/2006/relationships/image" Target="../media/image90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21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://marketplace.1c-bitrix.ru/solutions/bitrix.opendata/" TargetMode="External"/><Relationship Id="rId4" Type="http://schemas.openxmlformats.org/officeDocument/2006/relationships/image" Target="../media/image98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://marketplace.1c-bitrix.ru/solutions/bitrix.map/" TargetMode="External"/><Relationship Id="rId4" Type="http://schemas.openxmlformats.org/officeDocument/2006/relationships/image" Target="../media/image99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2.jpeg"/><Relationship Id="rId4" Type="http://schemas.openxmlformats.org/officeDocument/2006/relationships/image" Target="../media/image2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5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2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image" Target="../media/image2.pn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3" Type="http://schemas.openxmlformats.org/officeDocument/2006/relationships/image" Target="../media/image6.png"/><Relationship Id="rId7" Type="http://schemas.openxmlformats.org/officeDocument/2006/relationships/image" Target="../media/image110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22.jpeg"/><Relationship Id="rId4" Type="http://schemas.openxmlformats.org/officeDocument/2006/relationships/image" Target="../media/image6.pn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jpeg"/><Relationship Id="rId3" Type="http://schemas.openxmlformats.org/officeDocument/2006/relationships/hyperlink" Target="http://www.hse.ru/data/2013/06/20/1286612834/Proekt_Koncepcii_otkr_dannih.pdf" TargetMode="External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data.mos.ru/" TargetMode="External"/><Relationship Id="rId5" Type="http://schemas.openxmlformats.org/officeDocument/2006/relationships/hyperlink" Target="http://data.gov.ru/" TargetMode="External"/><Relationship Id="rId4" Type="http://schemas.openxmlformats.org/officeDocument/2006/relationships/hyperlink" Target="opendata.gosmonitor.ru/standard/3.0" TargetMode="External"/><Relationship Id="rId9" Type="http://schemas.openxmlformats.org/officeDocument/2006/relationships/image" Target="../media/image2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4.jpeg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5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hyperlink" Target="http://www.1c-bitrix.ru/products/cms/new/" TargetMode="External"/><Relationship Id="rId4" Type="http://schemas.openxmlformats.org/officeDocument/2006/relationships/image" Target="../media/image116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17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1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image" Target="../media/image1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jpeg"/><Relationship Id="rId4" Type="http://schemas.openxmlformats.org/officeDocument/2006/relationships/image" Target="../media/image2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21.png"/><Relationship Id="rId4" Type="http://schemas.openxmlformats.org/officeDocument/2006/relationships/image" Target="../media/image3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1c-bitrix.ru/solutions/gov/intranet.php" TargetMode="External"/><Relationship Id="rId5" Type="http://schemas.openxmlformats.org/officeDocument/2006/relationships/image" Target="../media/image127.png"/><Relationship Id="rId4" Type="http://schemas.openxmlformats.org/officeDocument/2006/relationships/image" Target="../media/image2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29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png"/><Relationship Id="rId3" Type="http://schemas.openxmlformats.org/officeDocument/2006/relationships/image" Target="../media/image131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4.png"/><Relationship Id="rId5" Type="http://schemas.openxmlformats.org/officeDocument/2006/relationships/image" Target="../media/image133.png"/><Relationship Id="rId4" Type="http://schemas.openxmlformats.org/officeDocument/2006/relationships/image" Target="../media/image132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7" Type="http://schemas.openxmlformats.org/officeDocument/2006/relationships/image" Target="../media/image2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1.png"/><Relationship Id="rId5" Type="http://schemas.openxmlformats.org/officeDocument/2006/relationships/image" Target="../media/image140.png"/><Relationship Id="rId4" Type="http://schemas.openxmlformats.org/officeDocument/2006/relationships/image" Target="../media/image139.jpe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1c-bitrix.ru/solutions/gov/" TargetMode="External"/><Relationship Id="rId5" Type="http://schemas.openxmlformats.org/officeDocument/2006/relationships/image" Target="../media/image98.png"/><Relationship Id="rId4" Type="http://schemas.openxmlformats.org/officeDocument/2006/relationships/image" Target="../media/image2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e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9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21.png"/><Relationship Id="rId7" Type="http://schemas.openxmlformats.org/officeDocument/2006/relationships/image" Target="../media/image148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7.png"/><Relationship Id="rId5" Type="http://schemas.openxmlformats.org/officeDocument/2006/relationships/image" Target="../media/image146.png"/><Relationship Id="rId4" Type="http://schemas.openxmlformats.org/officeDocument/2006/relationships/image" Target="../media/image145.jpe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50.png"/><Relationship Id="rId4" Type="http://schemas.openxmlformats.org/officeDocument/2006/relationships/image" Target="../media/image6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hyperlink" Target="mailto:artem@1c-bitrix.ru" TargetMode="External"/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hyperlink" Target="http://gov.1c-bitrix.ru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7251" cy="685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252" y="1988840"/>
            <a:ext cx="9143999" cy="2232248"/>
          </a:xfrm>
          <a:prstGeom prst="rect">
            <a:avLst/>
          </a:prstGeom>
          <a:solidFill>
            <a:srgbClr val="F1F2F4">
              <a:alpha val="9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2" tIns="45718" rIns="91402" bIns="45718" anchor="ctr"/>
          <a:lstStyle/>
          <a:p>
            <a:pPr algn="ctr">
              <a:defRPr/>
            </a:pPr>
            <a:endParaRPr lang="ru-RU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2060849"/>
            <a:ext cx="9144000" cy="2016223"/>
          </a:xfrm>
        </p:spPr>
        <p:txBody>
          <a:bodyPr>
            <a:normAutofit/>
          </a:bodyPr>
          <a:lstStyle/>
          <a:p>
            <a:r>
              <a:rPr lang="ru-RU" dirty="0">
                <a:latin typeface="Calibri" pitchFamily="34" charset="0"/>
                <a:cs typeface="Calibri" pitchFamily="34" charset="0"/>
              </a:rPr>
              <a:t>Решения «1С-Битрикс» для государственных организаций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3252" y="4232342"/>
            <a:ext cx="4392488" cy="1296144"/>
          </a:xfrm>
          <a:prstGeom prst="rect">
            <a:avLst/>
          </a:prstGeom>
          <a:solidFill>
            <a:srgbClr val="C7E9FA">
              <a:alpha val="9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2" tIns="45718" rIns="91402" bIns="45718" anchor="ctr"/>
          <a:lstStyle/>
          <a:p>
            <a:pPr algn="ctr">
              <a:defRPr/>
            </a:pPr>
            <a:endParaRPr lang="ru-RU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4232342"/>
            <a:ext cx="42484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Надежда Шикина, </a:t>
            </a:r>
            <a:r>
              <a:rPr lang="ru-RU" sz="2400" b="1" dirty="0">
                <a:latin typeface="Calibri" pitchFamily="34" charset="0"/>
                <a:cs typeface="Calibri" pitchFamily="34" charset="0"/>
              </a:rPr>
              <a:t>менеджер по развитию отраслевых </a:t>
            </a:r>
            <a:r>
              <a:rPr lang="ru-RU" sz="2400" b="1" dirty="0" smtClean="0">
                <a:latin typeface="Calibri" pitchFamily="34" charset="0"/>
                <a:cs typeface="Calibri" pitchFamily="34" charset="0"/>
              </a:rPr>
              <a:t>решений</a:t>
            </a:r>
            <a:r>
              <a:rPr lang="ru-RU" sz="2400" b="1" dirty="0" smtClean="0"/>
              <a:t> </a:t>
            </a:r>
            <a:endParaRPr lang="ru-RU" sz="2000" dirty="0" smtClean="0"/>
          </a:p>
        </p:txBody>
      </p:sp>
      <p:grpSp>
        <p:nvGrpSpPr>
          <p:cNvPr id="11" name="Группа 10"/>
          <p:cNvGrpSpPr/>
          <p:nvPr/>
        </p:nvGrpSpPr>
        <p:grpSpPr>
          <a:xfrm>
            <a:off x="6156176" y="0"/>
            <a:ext cx="2418301" cy="692696"/>
            <a:chOff x="7165253" y="0"/>
            <a:chExt cx="1527941" cy="437662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3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603619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9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0" y="113184"/>
            <a:ext cx="269626" cy="23083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 </a:t>
            </a:r>
            <a:r>
              <a:rPr kumimoji="0" lang="ru-RU" altLang="ru-RU" sz="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l="14901" t="23360" r="27050" b="16880"/>
          <a:stretch/>
        </p:blipFill>
        <p:spPr>
          <a:xfrm>
            <a:off x="611560" y="1052736"/>
            <a:ext cx="7936496" cy="5106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363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9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0" y="113184"/>
            <a:ext cx="269626" cy="23083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 </a:t>
            </a:r>
            <a:r>
              <a:rPr kumimoji="0" lang="ru-RU" altLang="ru-RU" sz="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 l="40550" t="6080" r="24801" b="17600"/>
          <a:stretch/>
        </p:blipFill>
        <p:spPr>
          <a:xfrm>
            <a:off x="1547664" y="430701"/>
            <a:ext cx="4594825" cy="6325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880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Box 10"/>
          <p:cNvSpPr txBox="1">
            <a:spLocks noChangeArrowheads="1"/>
          </p:cNvSpPr>
          <p:nvPr/>
        </p:nvSpPr>
        <p:spPr bwMode="auto">
          <a:xfrm>
            <a:off x="467544" y="836712"/>
            <a:ext cx="6912768" cy="4031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3200" dirty="0" smtClean="0">
                <a:solidFill>
                  <a:srgbClr val="000000"/>
                </a:solidFill>
                <a:latin typeface="Arial"/>
              </a:rPr>
              <a:t>Интерактивность и мобильность:</a:t>
            </a:r>
          </a:p>
          <a:p>
            <a:pPr marL="571500" indent="-571500" eaLnBrk="1" hangingPunct="1">
              <a:buFont typeface="Arial" panose="020B0604020202020204" pitchFamily="34" charset="0"/>
              <a:buChar char="•"/>
            </a:pPr>
            <a:r>
              <a:rPr lang="ru-RU" sz="3200" dirty="0" smtClean="0">
                <a:solidFill>
                  <a:srgbClr val="000000"/>
                </a:solidFill>
                <a:latin typeface="Arial"/>
              </a:rPr>
              <a:t>Карта объектов</a:t>
            </a:r>
          </a:p>
          <a:p>
            <a:pPr marL="571500" indent="-571500" eaLnBrk="1" hangingPunct="1">
              <a:buFont typeface="Arial" panose="020B0604020202020204" pitchFamily="34" charset="0"/>
              <a:buChar char="•"/>
            </a:pPr>
            <a:r>
              <a:rPr lang="ru-RU" sz="3200" dirty="0" smtClean="0">
                <a:solidFill>
                  <a:srgbClr val="000000"/>
                </a:solidFill>
                <a:latin typeface="Arial"/>
              </a:rPr>
              <a:t>Сервис «Обращения»</a:t>
            </a:r>
          </a:p>
          <a:p>
            <a:pPr marL="571500" indent="-571500" eaLnBrk="1" hangingPunct="1">
              <a:buFont typeface="Arial" panose="020B0604020202020204" pitchFamily="34" charset="0"/>
              <a:buChar char="•"/>
            </a:pPr>
            <a:r>
              <a:rPr lang="ru-RU" sz="3200" dirty="0" smtClean="0">
                <a:solidFill>
                  <a:srgbClr val="000000"/>
                </a:solidFill>
                <a:latin typeface="Arial"/>
              </a:rPr>
              <a:t>Опросы </a:t>
            </a:r>
          </a:p>
          <a:p>
            <a:pPr marL="571500" indent="-571500" eaLnBrk="1" hangingPunct="1">
              <a:buFont typeface="Arial" panose="020B0604020202020204" pitchFamily="34" charset="0"/>
              <a:buChar char="•"/>
            </a:pPr>
            <a:r>
              <a:rPr lang="ru-RU" sz="3200" dirty="0" smtClean="0">
                <a:solidFill>
                  <a:srgbClr val="000000"/>
                </a:solidFill>
                <a:latin typeface="Arial"/>
              </a:rPr>
              <a:t>Мобильные версии и  приложения</a:t>
            </a:r>
            <a:endParaRPr lang="ru-RU" sz="3200" dirty="0">
              <a:solidFill>
                <a:srgbClr val="000000"/>
              </a:solidFill>
              <a:latin typeface="Arial"/>
            </a:endParaRPr>
          </a:p>
          <a:p>
            <a:pPr marL="571500" indent="-571500" eaLnBrk="1" hangingPunct="1">
              <a:buFont typeface="Arial" panose="020B0604020202020204" pitchFamily="34" charset="0"/>
              <a:buChar char="•"/>
            </a:pPr>
            <a:r>
              <a:rPr lang="ru-RU" sz="3200" dirty="0" smtClean="0">
                <a:solidFill>
                  <a:srgbClr val="000000"/>
                </a:solidFill>
                <a:latin typeface="Arial"/>
              </a:rPr>
              <a:t>и т.п.</a:t>
            </a:r>
          </a:p>
          <a:p>
            <a:pPr marL="571500" indent="-571500" eaLnBrk="1" hangingPunct="1">
              <a:buFont typeface="Arial" panose="020B0604020202020204" pitchFamily="34" charset="0"/>
              <a:buChar char="•"/>
            </a:pPr>
            <a:endParaRPr lang="ru-RU" sz="3200" dirty="0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6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9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" name="Picture 2" descr="http://www.therunet.com/uploads/image_block/image/992/main_Fotolia_41360832_Subscription_Monthly_XX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3789040"/>
            <a:ext cx="5585197" cy="2957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2605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Box 10"/>
          <p:cNvSpPr txBox="1">
            <a:spLocks noChangeArrowheads="1"/>
          </p:cNvSpPr>
          <p:nvPr/>
        </p:nvSpPr>
        <p:spPr bwMode="auto">
          <a:xfrm>
            <a:off x="539552" y="1916832"/>
            <a:ext cx="5833938" cy="34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4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Если</a:t>
            </a:r>
            <a:r>
              <a:rPr lang="ru-RU" altLang="ru-RU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ru-RU" altLang="ru-RU" sz="4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сайт</a:t>
            </a:r>
            <a:r>
              <a:rPr lang="ru-RU" altLang="ru-RU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ru-RU" altLang="ru-RU" sz="4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долго</a:t>
            </a:r>
            <a:br>
              <a:rPr lang="ru-RU" altLang="ru-RU" sz="4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ru-RU" altLang="ru-RU" sz="4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грузится</a:t>
            </a:r>
            <a:r>
              <a:rPr lang="ru-RU" altLang="ru-RU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то </a:t>
            </a:r>
            <a:r>
              <a:rPr lang="ru-RU" altLang="ru-RU" sz="4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он</a:t>
            </a:r>
          </a:p>
          <a:p>
            <a:pPr eaLnBrk="1" hangingPunct="1"/>
            <a:r>
              <a:rPr lang="ru-RU" altLang="ru-RU" sz="4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будет </a:t>
            </a:r>
            <a:r>
              <a:rPr lang="ru-RU" altLang="ru-RU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терять </a:t>
            </a:r>
            <a:r>
              <a:rPr lang="ru-RU" altLang="ru-RU" sz="4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большое</a:t>
            </a:r>
            <a:r>
              <a:rPr lang="ru-RU" altLang="ru-RU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число </a:t>
            </a:r>
            <a:r>
              <a:rPr lang="ru-RU" altLang="ru-RU" sz="4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посетителей</a:t>
            </a:r>
            <a:endParaRPr lang="ru-RU" sz="4400" dirty="0" smtClean="0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6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9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0" y="113184"/>
            <a:ext cx="269626" cy="23083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 </a:t>
            </a:r>
            <a:r>
              <a:rPr kumimoji="0" lang="ru-RU" altLang="ru-RU" sz="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051" name="Picture 3" descr="Интернет агентство Ezon - статьи о сео продвижении и оптимизации сайтов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0524" y="3717032"/>
            <a:ext cx="4375161" cy="2461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4289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9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32" name="Picture 8" descr="Просмотр изображения 711682 Сервис публикации и хранения изображений : хостинг картинок : размещение фоток : место для фотографи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2" t="21337"/>
          <a:stretch/>
        </p:blipFill>
        <p:spPr bwMode="auto">
          <a:xfrm>
            <a:off x="1331640" y="2060848"/>
            <a:ext cx="6447343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971600" y="583549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altLang="ru-RU" sz="2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Чего не должно быть</a:t>
            </a:r>
            <a:endParaRPr lang="ru-RU" sz="2400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03917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Изображение 10"/>
          <p:cNvPicPr>
            <a:picLocks noChangeAspect="1"/>
          </p:cNvPicPr>
          <p:nvPr/>
        </p:nvPicPr>
        <p:blipFill rotWithShape="1">
          <a:blip r:embed="rId3" cstate="print"/>
          <a:srcRect l="13929" t="5538" r="38633" b="13536"/>
          <a:stretch/>
        </p:blipFill>
        <p:spPr>
          <a:xfrm>
            <a:off x="5251144" y="2184894"/>
            <a:ext cx="3892856" cy="4428505"/>
          </a:xfrm>
          <a:prstGeom prst="rect">
            <a:avLst/>
          </a:prstGeom>
        </p:spPr>
      </p:pic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600200" y="2362200"/>
            <a:ext cx="5791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200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251520" y="2060848"/>
            <a:ext cx="5112568" cy="2751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2400" dirty="0">
                <a:solidFill>
                  <a:prstClr val="black"/>
                </a:solidFill>
                <a:latin typeface="Calibri" pitchFamily="34" charset="0"/>
              </a:rPr>
              <a:t>Удобные интерфейсы </a:t>
            </a:r>
            <a:endParaRPr lang="ru-RU" sz="2400" dirty="0" smtClean="0">
              <a:solidFill>
                <a:prstClr val="black"/>
              </a:solidFill>
              <a:latin typeface="Calibri" pitchFamily="34" charset="0"/>
            </a:endParaRPr>
          </a:p>
          <a:p>
            <a:pPr marL="342900" indent="-342900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2400" dirty="0" smtClean="0">
                <a:solidFill>
                  <a:prstClr val="black"/>
                </a:solidFill>
                <a:latin typeface="Calibri" pitchFamily="34" charset="0"/>
              </a:rPr>
              <a:t>Понятный </a:t>
            </a:r>
            <a:r>
              <a:rPr lang="ru-RU" sz="2400" dirty="0">
                <a:solidFill>
                  <a:prstClr val="black"/>
                </a:solidFill>
                <a:latin typeface="Calibri" pitchFamily="34" charset="0"/>
              </a:rPr>
              <a:t>контент</a:t>
            </a:r>
          </a:p>
          <a:p>
            <a:pPr marL="342900" indent="-342900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2400" dirty="0" smtClean="0">
                <a:solidFill>
                  <a:prstClr val="black"/>
                </a:solidFill>
                <a:latin typeface="Calibri" pitchFamily="34" charset="0"/>
              </a:rPr>
              <a:t>Доступность с любых устройств</a:t>
            </a:r>
          </a:p>
          <a:p>
            <a:pPr marL="342900" indent="-342900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2400" dirty="0" smtClean="0">
                <a:solidFill>
                  <a:prstClr val="black"/>
                </a:solidFill>
                <a:latin typeface="Calibri" pitchFamily="34" charset="0"/>
              </a:rPr>
              <a:t>Высокая производительность и безопасность</a:t>
            </a:r>
          </a:p>
          <a:p>
            <a:pPr marL="342900" indent="-342900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endParaRPr lang="ru-RU" sz="2400" dirty="0" smtClean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251534" y="220663"/>
            <a:ext cx="5853113" cy="8382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sz="32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Calibri" pitchFamily="34" charset="0"/>
              </a:rPr>
              <a:t>Как сделать сайт эффективным</a:t>
            </a:r>
            <a:endParaRPr lang="en-US" sz="3200" b="1" dirty="0" smtClean="0">
              <a:solidFill>
                <a:prstClr val="black">
                  <a:lumMod val="95000"/>
                  <a:lumOff val="5000"/>
                </a:prstClr>
              </a:solidFill>
              <a:latin typeface="Verdana" pitchFamily="34" charset="0"/>
            </a:endParaRPr>
          </a:p>
        </p:txBody>
      </p:sp>
      <p:pic>
        <p:nvPicPr>
          <p:cNvPr id="3080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149349"/>
            <a:ext cx="8915400" cy="19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Группа 16"/>
          <p:cNvGrpSpPr/>
          <p:nvPr/>
        </p:nvGrpSpPr>
        <p:grpSpPr>
          <a:xfrm>
            <a:off x="6588224" y="0"/>
            <a:ext cx="2104971" cy="583549"/>
            <a:chOff x="7165253" y="0"/>
            <a:chExt cx="1527941" cy="437662"/>
          </a:xfrm>
        </p:grpSpPr>
        <p:sp>
          <p:nvSpPr>
            <p:cNvPr id="13" name="Прямоугольник 12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4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18732074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оловок 1"/>
          <p:cNvSpPr txBox="1">
            <a:spLocks/>
          </p:cNvSpPr>
          <p:nvPr/>
        </p:nvSpPr>
        <p:spPr>
          <a:xfrm>
            <a:off x="539552" y="260647"/>
            <a:ext cx="5688632" cy="7920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b="1" dirty="0" smtClean="0"/>
              <a:t>Решения «1С-Битрикс» для государственных организаций</a:t>
            </a:r>
            <a:endParaRPr lang="ru-RU" sz="2800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1750" y="1484784"/>
            <a:ext cx="4302458" cy="4302458"/>
          </a:xfrm>
          <a:prstGeom prst="rect">
            <a:avLst/>
          </a:prstGeom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121096" y="5733256"/>
            <a:ext cx="8794428" cy="45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lnSpc>
                <a:spcPct val="90000"/>
              </a:lnSpc>
            </a:pPr>
            <a:r>
              <a:rPr lang="ru-RU" sz="2600" dirty="0" smtClean="0">
                <a:solidFill>
                  <a:srgbClr val="77933C"/>
                </a:solidFill>
              </a:rPr>
              <a:t>… зачем?</a:t>
            </a:r>
            <a:endParaRPr lang="ru-RU" sz="2600" dirty="0">
              <a:solidFill>
                <a:srgbClr val="77933C"/>
              </a:solidFill>
            </a:endParaRPr>
          </a:p>
        </p:txBody>
      </p:sp>
      <p:grpSp>
        <p:nvGrpSpPr>
          <p:cNvPr id="8" name="Группа 16"/>
          <p:cNvGrpSpPr/>
          <p:nvPr/>
        </p:nvGrpSpPr>
        <p:grpSpPr>
          <a:xfrm>
            <a:off x="6588224" y="0"/>
            <a:ext cx="2104971" cy="583549"/>
            <a:chOff x="7165253" y="0"/>
            <a:chExt cx="1527941" cy="437662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1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377903916"/>
      </p:ext>
    </p:extLst>
  </p:cSld>
  <p:clrMapOvr>
    <a:masterClrMapping/>
  </p:clrMapOvr>
  <p:transition spd="med" advTm="809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600200" y="2362200"/>
            <a:ext cx="5791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200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2051720" y="1340768"/>
            <a:ext cx="4680520" cy="2743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15000"/>
              </a:spcBef>
              <a:spcAft>
                <a:spcPct val="15000"/>
              </a:spcAft>
              <a:defRPr/>
            </a:pPr>
            <a:endParaRPr lang="ru-RU" sz="2200" dirty="0">
              <a:solidFill>
                <a:prstClr val="black"/>
              </a:solidFill>
              <a:latin typeface="Calibri" pitchFamily="34" charset="0"/>
            </a:endParaRPr>
          </a:p>
          <a:p>
            <a:pPr marL="342900" indent="-342900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2000" dirty="0" smtClean="0">
                <a:solidFill>
                  <a:prstClr val="black"/>
                </a:solidFill>
                <a:latin typeface="Calibri" pitchFamily="34" charset="0"/>
              </a:rPr>
              <a:t>Каким должен быть дизайн? </a:t>
            </a:r>
          </a:p>
          <a:p>
            <a:pPr marL="342900" indent="-342900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2000" dirty="0" smtClean="0">
                <a:solidFill>
                  <a:prstClr val="black"/>
                </a:solidFill>
                <a:latin typeface="Calibri" pitchFamily="34" charset="0"/>
              </a:rPr>
              <a:t>Какие сервисы  и разделы нужны? </a:t>
            </a:r>
          </a:p>
          <a:p>
            <a:pPr marL="342900" indent="-342900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2000" dirty="0" smtClean="0">
                <a:solidFill>
                  <a:prstClr val="black"/>
                </a:solidFill>
                <a:latin typeface="Calibri" pitchFamily="34" charset="0"/>
              </a:rPr>
              <a:t>Какие </a:t>
            </a:r>
            <a:r>
              <a:rPr lang="ru-RU" sz="2000" dirty="0">
                <a:solidFill>
                  <a:prstClr val="black"/>
                </a:solidFill>
                <a:latin typeface="Calibri" pitchFamily="34" charset="0"/>
              </a:rPr>
              <a:t>нужны материалы и откуда их взять?</a:t>
            </a:r>
          </a:p>
          <a:p>
            <a:pPr marL="342900" indent="-342900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2000" dirty="0" smtClean="0">
                <a:solidFill>
                  <a:prstClr val="black"/>
                </a:solidFill>
                <a:latin typeface="Calibri" pitchFamily="34" charset="0"/>
              </a:rPr>
              <a:t>Как найти команду разработчиков?</a:t>
            </a:r>
          </a:p>
          <a:p>
            <a:pPr marL="342900" indent="-342900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endParaRPr lang="ru-RU" sz="2000" dirty="0" smtClean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251534" y="220663"/>
            <a:ext cx="5853113" cy="8382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sz="32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Calibri" pitchFamily="34" charset="0"/>
              </a:rPr>
              <a:t>Разработать сайт сложно</a:t>
            </a:r>
            <a:endParaRPr lang="en-US" sz="3200" b="1" dirty="0" smtClean="0">
              <a:solidFill>
                <a:prstClr val="black">
                  <a:lumMod val="95000"/>
                  <a:lumOff val="5000"/>
                </a:prstClr>
              </a:solidFill>
              <a:latin typeface="Verdana" pitchFamily="34" charset="0"/>
            </a:endParaRPr>
          </a:p>
        </p:txBody>
      </p:sp>
      <p:pic>
        <p:nvPicPr>
          <p:cNvPr id="3080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149349"/>
            <a:ext cx="8915400" cy="19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" name="Группа 14"/>
          <p:cNvGrpSpPr/>
          <p:nvPr/>
        </p:nvGrpSpPr>
        <p:grpSpPr>
          <a:xfrm>
            <a:off x="395536" y="4509120"/>
            <a:ext cx="8118648" cy="1785684"/>
            <a:chOff x="611560" y="1412776"/>
            <a:chExt cx="8118648" cy="1785684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2627784" y="1412776"/>
              <a:ext cx="3150096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000" dirty="0" smtClean="0">
                  <a:solidFill>
                    <a:prstClr val="black"/>
                  </a:solidFill>
                  <a:latin typeface="Calibri" pitchFamily="34" charset="0"/>
                </a:rPr>
                <a:t>Сроки запуска проекта: </a:t>
              </a: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611560" y="2060848"/>
              <a:ext cx="3024336" cy="707886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lvl="0">
                <a:buFont typeface="Arial" pitchFamily="34" charset="0"/>
                <a:buChar char="•"/>
              </a:pPr>
              <a:r>
                <a:rPr lang="ru-RU" sz="2000" b="1" dirty="0" smtClean="0">
                  <a:solidFill>
                    <a:schemeClr val="bg1"/>
                  </a:solidFill>
                  <a:latin typeface="Calibri" pitchFamily="34" charset="0"/>
                </a:rPr>
                <a:t>Разработка «с нуля»: </a:t>
              </a:r>
              <a:br>
                <a:rPr lang="ru-RU" sz="2000" b="1" dirty="0" smtClean="0">
                  <a:solidFill>
                    <a:schemeClr val="bg1"/>
                  </a:solidFill>
                  <a:latin typeface="Calibri" pitchFamily="34" charset="0"/>
                </a:rPr>
              </a:br>
              <a:r>
                <a:rPr lang="ru-RU" sz="2000" b="1" dirty="0" smtClean="0">
                  <a:solidFill>
                    <a:schemeClr val="bg1"/>
                  </a:solidFill>
                  <a:latin typeface="Calibri" pitchFamily="34" charset="0"/>
                </a:rPr>
                <a:t> 4-6 </a:t>
              </a:r>
              <a:r>
                <a:rPr lang="ru-RU" sz="2000" b="1" dirty="0" err="1" smtClean="0">
                  <a:solidFill>
                    <a:schemeClr val="bg1"/>
                  </a:solidFill>
                  <a:latin typeface="Calibri" pitchFamily="34" charset="0"/>
                </a:rPr>
                <a:t>мес</a:t>
              </a:r>
              <a:r>
                <a:rPr lang="ru-RU" sz="2000" b="1" dirty="0" smtClean="0">
                  <a:solidFill>
                    <a:schemeClr val="bg1"/>
                  </a:solidFill>
                  <a:latin typeface="Calibri" pitchFamily="34" charset="0"/>
                </a:rPr>
                <a:t> и больше</a:t>
              </a:r>
            </a:p>
          </p:txBody>
        </p:sp>
        <p:sp>
          <p:nvSpPr>
            <p:cNvPr id="13" name="Прямоугольник 12"/>
            <p:cNvSpPr/>
            <p:nvPr/>
          </p:nvSpPr>
          <p:spPr>
            <a:xfrm>
              <a:off x="5652120" y="2132856"/>
              <a:ext cx="3078088" cy="707886"/>
            </a:xfrm>
            <a:prstGeom prst="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lvl="0">
                <a:buFont typeface="Arial" pitchFamily="34" charset="0"/>
                <a:buChar char="•"/>
              </a:pPr>
              <a:r>
                <a:rPr lang="ru-RU" sz="2000" dirty="0" smtClean="0">
                  <a:solidFill>
                    <a:schemeClr val="bg1"/>
                  </a:solidFill>
                  <a:latin typeface="Calibri" pitchFamily="34" charset="0"/>
                </a:rPr>
                <a:t>Готовое решение – 1-2 недели</a:t>
              </a:r>
              <a:endParaRPr lang="ru-RU" sz="2000" dirty="0" smtClean="0">
                <a:solidFill>
                  <a:schemeClr val="bg1"/>
                </a:solidFill>
              </a:endParaRPr>
            </a:p>
          </p:txBody>
        </p:sp>
        <p:sp>
          <p:nvSpPr>
            <p:cNvPr id="14" name="Прямоугольник 13"/>
            <p:cNvSpPr/>
            <p:nvPr/>
          </p:nvSpPr>
          <p:spPr>
            <a:xfrm>
              <a:off x="3851920" y="1628800"/>
              <a:ext cx="1512168" cy="156966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ru-RU" sz="9600" b="1" cap="none" spc="0" dirty="0" smtClean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?</a:t>
              </a:r>
              <a:endParaRPr lang="ru-RU" sz="96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endParaRPr>
            </a:p>
          </p:txBody>
        </p:sp>
      </p:grpSp>
      <p:grpSp>
        <p:nvGrpSpPr>
          <p:cNvPr id="16" name="Группа 16"/>
          <p:cNvGrpSpPr/>
          <p:nvPr/>
        </p:nvGrpSpPr>
        <p:grpSpPr>
          <a:xfrm>
            <a:off x="6588224" y="0"/>
            <a:ext cx="2104971" cy="583549"/>
            <a:chOff x="7165253" y="0"/>
            <a:chExt cx="1527941" cy="437662"/>
          </a:xfrm>
        </p:grpSpPr>
        <p:sp>
          <p:nvSpPr>
            <p:cNvPr id="17" name="Прямоугольник 16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8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86584361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"/>
          <p:cNvSpPr>
            <a:spLocks noChangeArrowheads="1"/>
          </p:cNvSpPr>
          <p:nvPr/>
        </p:nvSpPr>
        <p:spPr bwMode="auto">
          <a:xfrm>
            <a:off x="1968234" y="1261204"/>
            <a:ext cx="7067816" cy="4708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400" b="1" dirty="0"/>
              <a:t>Решения для </a:t>
            </a:r>
            <a:r>
              <a:rPr lang="ru-RU" sz="2400" b="1" dirty="0" smtClean="0"/>
              <a:t>государственных </a:t>
            </a:r>
            <a:r>
              <a:rPr lang="ru-RU" sz="2400" b="1" dirty="0"/>
              <a:t>организаций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ru-RU" sz="2400" dirty="0"/>
              <a:t>Официальный сайт государственной организации</a:t>
            </a:r>
            <a:endParaRPr lang="en-US" sz="2400" dirty="0"/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lang="ru-RU" sz="2400" dirty="0"/>
              <a:t>Внутренний портал государственной организации</a:t>
            </a: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lang="ru-RU" sz="2400" dirty="0" smtClean="0"/>
              <a:t>Портал открытых данных </a:t>
            </a:r>
            <a:r>
              <a:rPr lang="en-US" sz="2400" b="1" kern="0" baseline="20000" dirty="0">
                <a:solidFill>
                  <a:srgbClr val="A63331"/>
                </a:solidFill>
              </a:rPr>
              <a:t>new</a:t>
            </a:r>
            <a:endParaRPr lang="ru-RU" sz="2400" b="1" kern="0" baseline="20000" dirty="0">
              <a:solidFill>
                <a:srgbClr val="A63331"/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lang="ru-RU" sz="2400" dirty="0" smtClean="0"/>
              <a:t>Мобильное </a:t>
            </a:r>
            <a:r>
              <a:rPr lang="ru-RU" sz="2400" dirty="0"/>
              <a:t>приложение «Мой город» </a:t>
            </a:r>
            <a:r>
              <a:rPr lang="en-US" sz="2400" b="1" kern="0" baseline="20000" dirty="0">
                <a:solidFill>
                  <a:srgbClr val="A63331"/>
                </a:solidFill>
              </a:rPr>
              <a:t>new</a:t>
            </a:r>
            <a:endParaRPr lang="ru-RU" sz="2400" b="1" kern="0" baseline="20000" dirty="0">
              <a:solidFill>
                <a:srgbClr val="A63331"/>
              </a:solidFill>
            </a:endParaRPr>
          </a:p>
          <a:p>
            <a:pPr>
              <a:defRPr/>
            </a:pPr>
            <a:endParaRPr lang="ru-RU" sz="2400" dirty="0"/>
          </a:p>
          <a:p>
            <a:pPr>
              <a:defRPr/>
            </a:pPr>
            <a:endParaRPr lang="ru-RU" sz="2400" dirty="0"/>
          </a:p>
          <a:p>
            <a:pPr>
              <a:defRPr/>
            </a:pPr>
            <a:r>
              <a:rPr lang="ru-RU" sz="2400" b="1" dirty="0" smtClean="0"/>
              <a:t>Сервисы </a:t>
            </a:r>
            <a:r>
              <a:rPr lang="en-US" sz="2400" b="1" kern="0" baseline="20000" dirty="0">
                <a:solidFill>
                  <a:srgbClr val="A63331"/>
                </a:solidFill>
              </a:rPr>
              <a:t>new</a:t>
            </a:r>
            <a:endParaRPr lang="ru-RU" sz="2400" b="1" kern="0" baseline="20000" dirty="0">
              <a:solidFill>
                <a:srgbClr val="A63331"/>
              </a:solidFill>
            </a:endParaRPr>
          </a:p>
          <a:p>
            <a:pPr marL="746125" lvl="2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ru-RU" sz="2400" dirty="0" smtClean="0"/>
              <a:t>Интерактивная </a:t>
            </a:r>
            <a:r>
              <a:rPr lang="ru-RU" sz="2400" dirty="0"/>
              <a:t>карта объектов</a:t>
            </a:r>
          </a:p>
        </p:txBody>
      </p:sp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286682" y="1"/>
            <a:ext cx="6157526" cy="1149351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ru-RU" sz="3000" b="1" dirty="0" smtClean="0">
                <a:latin typeface="Calibri" pitchFamily="34" charset="0"/>
              </a:rPr>
              <a:t>Отраслевые решения «1С-Битрикс»</a:t>
            </a:r>
            <a:endParaRPr lang="en-US" sz="3000" b="1" dirty="0">
              <a:latin typeface="Verdana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257469" y="6300028"/>
            <a:ext cx="27785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 smtClean="0">
                <a:solidFill>
                  <a:schemeClr val="bg1"/>
                </a:solidFill>
                <a:hlinkClick r:id="rId3"/>
              </a:rPr>
              <a:t>www.1c</a:t>
            </a:r>
            <a:r>
              <a:rPr lang="en-US" sz="1800" dirty="0">
                <a:solidFill>
                  <a:schemeClr val="bg1"/>
                </a:solidFill>
                <a:hlinkClick r:id="rId3"/>
              </a:rPr>
              <a:t>-</a:t>
            </a:r>
            <a:r>
              <a:rPr lang="en-US" sz="1800" dirty="0" smtClean="0">
                <a:solidFill>
                  <a:schemeClr val="bg1"/>
                </a:solidFill>
                <a:hlinkClick r:id="rId3"/>
              </a:rPr>
              <a:t>bitrix.ru/solutions/</a:t>
            </a:r>
            <a:endParaRPr lang="ru-RU" sz="1800" dirty="0">
              <a:solidFill>
                <a:schemeClr val="bg1"/>
              </a:solidFill>
            </a:endParaRPr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650" y="1500710"/>
            <a:ext cx="1164974" cy="1125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285852" y="2627620"/>
            <a:ext cx="17985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1000+  проектов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3074" name="Picture 2" descr="1С-Битрикс: Интерактивная карта объектов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584" y="4830330"/>
            <a:ext cx="902925" cy="902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Группа 24"/>
          <p:cNvGrpSpPr/>
          <p:nvPr/>
        </p:nvGrpSpPr>
        <p:grpSpPr>
          <a:xfrm>
            <a:off x="6516216" y="26595"/>
            <a:ext cx="2418301" cy="692696"/>
            <a:chOff x="7165253" y="0"/>
            <a:chExt cx="1527941" cy="437662"/>
          </a:xfrm>
        </p:grpSpPr>
        <p:sp>
          <p:nvSpPr>
            <p:cNvPr id="26" name="Прямоугольник 25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27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28" name="Прямая соединительная линия 27"/>
          <p:cNvCxnSpPr/>
          <p:nvPr/>
        </p:nvCxnSpPr>
        <p:spPr>
          <a:xfrm>
            <a:off x="378538" y="1137374"/>
            <a:ext cx="8195939" cy="11432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367297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Прямоугольник 12"/>
          <p:cNvSpPr>
            <a:spLocks noChangeArrowheads="1"/>
          </p:cNvSpPr>
          <p:nvPr/>
        </p:nvSpPr>
        <p:spPr bwMode="auto">
          <a:xfrm>
            <a:off x="38133" y="3898702"/>
            <a:ext cx="9144000" cy="1700212"/>
          </a:xfrm>
          <a:prstGeom prst="rect">
            <a:avLst/>
          </a:prstGeom>
          <a:solidFill>
            <a:srgbClr val="FFFFFF">
              <a:alpha val="9803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7413" name="Rectangle 2"/>
          <p:cNvSpPr txBox="1">
            <a:spLocks noChangeArrowheads="1"/>
          </p:cNvSpPr>
          <p:nvPr/>
        </p:nvSpPr>
        <p:spPr bwMode="auto">
          <a:xfrm>
            <a:off x="3851919" y="1844824"/>
            <a:ext cx="4722557" cy="973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3600" b="1" dirty="0" smtClean="0">
                <a:latin typeface="Calibri" pitchFamily="34" charset="0"/>
                <a:cs typeface="Calibri" pitchFamily="34" charset="0"/>
              </a:rPr>
              <a:t>Соответствие законодательству РФ</a:t>
            </a:r>
            <a:endParaRPr lang="en-US" sz="3600" b="1" dirty="0"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2" name="Группа 6"/>
          <p:cNvGrpSpPr/>
          <p:nvPr/>
        </p:nvGrpSpPr>
        <p:grpSpPr>
          <a:xfrm>
            <a:off x="6156176" y="0"/>
            <a:ext cx="2418301" cy="692696"/>
            <a:chOff x="7165253" y="0"/>
            <a:chExt cx="1527941" cy="437662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9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146" name="Picture 2" descr="8-495-9-955-955 - &amp;Scy;&amp;icy;&amp;scy;&amp;tcy;&amp;iecy;&amp;mcy;&amp;acy; &amp;zcy;&amp;acy;&amp;kcy;&amp;ocy;&amp;ncy;&amp;ocy;&amp;dcy;&amp;acy;&amp;tcy;&amp;iecy;&amp;lcy;&amp;softcy;&amp;scy;&amp;tcy;&amp;vcy;&amp;acy; &amp;Rcy;&amp;Fcy; - &amp;Fcy;&amp;icy;&amp;ncy;&amp;acy;&amp;ncy;&amp;scy;&amp;ocy;&amp;vcy;&amp;ocy;-&amp;Pcy;&amp;rcy;&amp;acy;&amp;vcy;&amp;ocy;&amp;vcy;&amp;ocy;&amp;iecy; &amp;Acy;&amp;gcy;&amp;iecy;&amp;ncy;&amp;tcy;&amp;scy;&amp;tcy;&amp;vcy;&amp;ocy;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8591" y="346348"/>
            <a:ext cx="3250332" cy="3250332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418591" y="3562806"/>
            <a:ext cx="8312091" cy="28469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/>
              <a:t> </a:t>
            </a:r>
            <a:endParaRPr lang="ru-RU" sz="2400" b="1" dirty="0">
              <a:solidFill>
                <a:srgbClr val="C00000"/>
              </a:solidFill>
            </a:endParaRPr>
          </a:p>
          <a:p>
            <a:pPr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ru-RU" sz="2400" dirty="0" smtClean="0"/>
              <a:t>ФЗ: </a:t>
            </a:r>
            <a:r>
              <a:rPr lang="ru-RU" sz="2400" dirty="0"/>
              <a:t>№8-ФЗ, №112-ФЗ, №149-ФЗ, №152 </a:t>
            </a:r>
            <a:r>
              <a:rPr lang="ru-RU" sz="2400" dirty="0" smtClean="0"/>
              <a:t>ФЗ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ru-RU" sz="2400" dirty="0"/>
              <a:t>Приказы </a:t>
            </a:r>
            <a:r>
              <a:rPr lang="ru-RU" sz="2400" dirty="0" smtClean="0"/>
              <a:t>Правительства и Министерств </a:t>
            </a:r>
            <a:r>
              <a:rPr lang="ru-RU" sz="2400" dirty="0"/>
              <a:t>РФ </a:t>
            </a:r>
            <a:endParaRPr lang="ru-RU" sz="2400" dirty="0" smtClean="0"/>
          </a:p>
          <a:p>
            <a:pPr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Методические </a:t>
            </a:r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рекомендациями по публикации открытых </a:t>
            </a: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данных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Сертификат ФСТЭК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64378595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Rectangle 25"/>
          <p:cNvSpPr>
            <a:spLocks noChangeArrowheads="1"/>
          </p:cNvSpPr>
          <p:nvPr/>
        </p:nvSpPr>
        <p:spPr bwMode="auto">
          <a:xfrm>
            <a:off x="254000" y="3025775"/>
            <a:ext cx="3471863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20000"/>
              </a:spcBef>
            </a:pPr>
            <a:endParaRPr lang="ru-RU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55300" name="Text Box 61"/>
          <p:cNvSpPr txBox="1">
            <a:spLocks noChangeArrowheads="1"/>
          </p:cNvSpPr>
          <p:nvPr/>
        </p:nvSpPr>
        <p:spPr bwMode="auto">
          <a:xfrm>
            <a:off x="479366" y="404664"/>
            <a:ext cx="4956729" cy="3600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2800" dirty="0">
                <a:solidFill>
                  <a:prstClr val="black"/>
                </a:solidFill>
                <a:latin typeface="Calibri"/>
              </a:rPr>
              <a:t>Компания «1С-Битрикс» — российский разработчик систем управления сайтами и корпоративными порталами. </a:t>
            </a:r>
            <a:endParaRPr lang="en-US" sz="2800" dirty="0" smtClean="0">
              <a:solidFill>
                <a:prstClr val="black"/>
              </a:solidFill>
              <a:latin typeface="Calibri"/>
            </a:endParaRPr>
          </a:p>
          <a:p>
            <a:pPr eaLnBrk="1" hangingPunct="1"/>
            <a:endParaRPr lang="ru-RU" sz="2800" dirty="0" smtClean="0">
              <a:solidFill>
                <a:prstClr val="black"/>
              </a:solidFill>
              <a:latin typeface="Calibri"/>
            </a:endParaRPr>
          </a:p>
          <a:p>
            <a:pPr eaLnBrk="1" hangingPunct="1"/>
            <a:r>
              <a:rPr lang="en-US" sz="4400" dirty="0" smtClean="0">
                <a:solidFill>
                  <a:prstClr val="black"/>
                </a:solidFill>
                <a:latin typeface="Calibri"/>
              </a:rPr>
              <a:t>10 </a:t>
            </a:r>
            <a:r>
              <a:rPr lang="ru-RU" sz="4400" dirty="0" smtClean="0">
                <a:solidFill>
                  <a:prstClr val="black"/>
                </a:solidFill>
                <a:latin typeface="Calibri"/>
              </a:rPr>
              <a:t>000+ партнеров</a:t>
            </a:r>
          </a:p>
          <a:p>
            <a:pPr eaLnBrk="1" hangingPunct="1"/>
            <a:r>
              <a:rPr lang="en-US" sz="4400" dirty="0" smtClean="0">
                <a:solidFill>
                  <a:prstClr val="black"/>
                </a:solidFill>
                <a:latin typeface="Calibri"/>
              </a:rPr>
              <a:t>130</a:t>
            </a:r>
            <a:r>
              <a:rPr lang="ru-RU" sz="4400" dirty="0" smtClean="0">
                <a:solidFill>
                  <a:prstClr val="black"/>
                </a:solidFill>
                <a:latin typeface="Calibri"/>
              </a:rPr>
              <a:t> 000+ сайтов </a:t>
            </a:r>
            <a:endParaRPr lang="ru-RU" sz="44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2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567" y="480864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592604"/>
            <a:ext cx="1804590" cy="4333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 Box 61"/>
          <p:cNvSpPr txBox="1">
            <a:spLocks noChangeArrowheads="1"/>
          </p:cNvSpPr>
          <p:nvPr/>
        </p:nvSpPr>
        <p:spPr bwMode="auto">
          <a:xfrm>
            <a:off x="6804248" y="3056905"/>
            <a:ext cx="2153443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4400" dirty="0" smtClean="0">
                <a:solidFill>
                  <a:prstClr val="black"/>
                </a:solidFill>
                <a:latin typeface="Calibri"/>
              </a:rPr>
              <a:t>2006 </a:t>
            </a:r>
          </a:p>
          <a:p>
            <a:pPr eaLnBrk="1" hangingPunct="1"/>
            <a:r>
              <a:rPr lang="ru-RU" sz="4400" dirty="0" smtClean="0">
                <a:solidFill>
                  <a:prstClr val="black"/>
                </a:solidFill>
                <a:latin typeface="Calibri"/>
              </a:rPr>
              <a:t>2008</a:t>
            </a:r>
          </a:p>
          <a:p>
            <a:pPr eaLnBrk="1" hangingPunct="1"/>
            <a:r>
              <a:rPr lang="ru-RU" sz="4400" dirty="0" smtClean="0">
                <a:solidFill>
                  <a:prstClr val="black"/>
                </a:solidFill>
                <a:latin typeface="Calibri"/>
              </a:rPr>
              <a:t>2011</a:t>
            </a:r>
          </a:p>
          <a:p>
            <a:pPr eaLnBrk="1" hangingPunct="1"/>
            <a:r>
              <a:rPr lang="ru-RU" sz="4400" dirty="0" smtClean="0">
                <a:solidFill>
                  <a:prstClr val="black"/>
                </a:solidFill>
                <a:latin typeface="Calibri"/>
              </a:rPr>
              <a:t>2012</a:t>
            </a:r>
            <a:endParaRPr lang="ru-RU" sz="44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4" name="Picture 76" descr="1c-bitrix-logo-ver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301" y="4455090"/>
            <a:ext cx="2743200" cy="1710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Группа 10"/>
          <p:cNvGrpSpPr/>
          <p:nvPr/>
        </p:nvGrpSpPr>
        <p:grpSpPr>
          <a:xfrm>
            <a:off x="6156176" y="0"/>
            <a:ext cx="2418301" cy="692696"/>
            <a:chOff x="7165253" y="0"/>
            <a:chExt cx="1527941" cy="437662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6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736109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921">
        <p:fade/>
      </p:transition>
    </mc:Choice>
    <mc:Fallback xmlns="">
      <p:transition spd="med" advTm="792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2840303_l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6812"/>
            <a:ext cx="9149846" cy="6864812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 bwMode="auto">
          <a:xfrm>
            <a:off x="3957" y="2333500"/>
            <a:ext cx="9140044" cy="2252350"/>
          </a:xfrm>
          <a:prstGeom prst="rect">
            <a:avLst/>
          </a:prstGeom>
          <a:solidFill>
            <a:srgbClr val="FFFFFF">
              <a:alpha val="74902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1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7860" y="239801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Содержимое 1"/>
          <p:cNvSpPr txBox="1">
            <a:spLocks/>
          </p:cNvSpPr>
          <p:nvPr/>
        </p:nvSpPr>
        <p:spPr bwMode="auto">
          <a:xfrm>
            <a:off x="0" y="2667000"/>
            <a:ext cx="88392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  <a:ea typeface="Arial" charset="0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  <a:ea typeface="Arial" charset="0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Arial" charset="0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Arial" charset="0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r"/>
            <a:r>
              <a:rPr lang="ru-RU" sz="4800" b="0" dirty="0" smtClean="0">
                <a:latin typeface="Calibri" pitchFamily="34" charset="0"/>
                <a:cs typeface="Calibri" pitchFamily="34" charset="0"/>
              </a:rPr>
              <a:t>Официальный сайт государственной </a:t>
            </a:r>
            <a:r>
              <a:rPr lang="ru-RU" sz="4800" b="0" dirty="0" err="1" smtClean="0">
                <a:latin typeface="Calibri" pitchFamily="34" charset="0"/>
                <a:cs typeface="Calibri" pitchFamily="34" charset="0"/>
              </a:rPr>
              <a:t>организаци</a:t>
            </a:r>
            <a:endParaRPr lang="ru-RU" sz="4800" b="0" dirty="0" smtClean="0"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6156176" y="0"/>
            <a:ext cx="2418301" cy="692696"/>
            <a:chOff x="7165253" y="0"/>
            <a:chExt cx="1527941" cy="437662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5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207127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5"/>
          <p:cNvSpPr>
            <a:spLocks noChangeArrowheads="1"/>
          </p:cNvSpPr>
          <p:nvPr/>
        </p:nvSpPr>
        <p:spPr bwMode="auto">
          <a:xfrm>
            <a:off x="254000" y="3025775"/>
            <a:ext cx="3471863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auto">
              <a:spcBef>
                <a:spcPct val="20000"/>
              </a:spcBef>
              <a:spcAft>
                <a:spcPts val="0"/>
              </a:spcAft>
            </a:pPr>
            <a:endParaRPr lang="ru-RU">
              <a:solidFill>
                <a:prstClr val="black"/>
              </a:solidFill>
              <a:latin typeface="Verdana" pitchFamily="34" charset="0"/>
              <a:cs typeface="+mn-cs"/>
            </a:endParaRPr>
          </a:p>
        </p:txBody>
      </p:sp>
      <p:pic>
        <p:nvPicPr>
          <p:cNvPr id="3075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84784"/>
            <a:ext cx="3672408" cy="3797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149350"/>
            <a:ext cx="8915400" cy="1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9" name="Rectangle 2"/>
          <p:cNvSpPr txBox="1">
            <a:spLocks noChangeArrowheads="1"/>
          </p:cNvSpPr>
          <p:nvPr/>
        </p:nvSpPr>
        <p:spPr bwMode="auto">
          <a:xfrm>
            <a:off x="261939" y="166688"/>
            <a:ext cx="138013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800" b="1" dirty="0">
              <a:solidFill>
                <a:prstClr val="black"/>
              </a:solidFill>
              <a:latin typeface="Verdana" pitchFamily="34" charset="0"/>
              <a:cs typeface="Calibri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211960" y="1484784"/>
            <a:ext cx="4752528" cy="27546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Arial" pitchFamily="34" charset="0"/>
              <a:buChar char="•"/>
            </a:pPr>
            <a:endParaRPr lang="ru-RU" dirty="0">
              <a:solidFill>
                <a:prstClr val="black"/>
              </a:solidFill>
              <a:latin typeface="Calibri"/>
              <a:cs typeface="+mn-cs"/>
            </a:endParaRPr>
          </a:p>
          <a:p>
            <a:pPr marL="285750" indent="-285750" fontAlgn="auto">
              <a:spcBef>
                <a:spcPts val="0"/>
              </a:spcBef>
              <a:spcAft>
                <a:spcPts val="600"/>
              </a:spcAft>
              <a:buClr>
                <a:srgbClr val="C00000"/>
              </a:buClr>
              <a:buFont typeface="Arial" pitchFamily="34" charset="0"/>
              <a:buChar char="•"/>
            </a:pPr>
            <a:r>
              <a:rPr lang="ru-RU" sz="2000" dirty="0" smtClean="0">
                <a:solidFill>
                  <a:prstClr val="black"/>
                </a:solidFill>
                <a:latin typeface="Calibri"/>
                <a:cs typeface="+mn-cs"/>
              </a:rPr>
              <a:t>Готовая </a:t>
            </a:r>
            <a:r>
              <a:rPr lang="ru-RU" sz="2000" dirty="0">
                <a:solidFill>
                  <a:prstClr val="black"/>
                </a:solidFill>
                <a:latin typeface="Calibri"/>
                <a:cs typeface="+mn-cs"/>
              </a:rPr>
              <a:t>структура: разделы и сервисы, шаблоны дизайна и </a:t>
            </a:r>
            <a:r>
              <a:rPr lang="ru-RU" sz="2000" dirty="0" err="1">
                <a:solidFill>
                  <a:prstClr val="black"/>
                </a:solidFill>
                <a:latin typeface="Calibri"/>
                <a:cs typeface="+mn-cs"/>
              </a:rPr>
              <a:t>демо</a:t>
            </a:r>
            <a:r>
              <a:rPr lang="ru-RU" sz="2000" dirty="0">
                <a:solidFill>
                  <a:prstClr val="black"/>
                </a:solidFill>
                <a:latin typeface="Calibri"/>
                <a:cs typeface="+mn-cs"/>
              </a:rPr>
              <a:t>-контент.</a:t>
            </a:r>
          </a:p>
          <a:p>
            <a:pPr marL="285750" indent="-285750" fontAlgn="auto">
              <a:spcBef>
                <a:spcPts val="0"/>
              </a:spcBef>
              <a:spcAft>
                <a:spcPts val="600"/>
              </a:spcAft>
              <a:buClr>
                <a:srgbClr val="C00000"/>
              </a:buClr>
              <a:buFont typeface="Arial" pitchFamily="34" charset="0"/>
              <a:buChar char="•"/>
            </a:pPr>
            <a:r>
              <a:rPr lang="ru-RU" sz="2000" dirty="0">
                <a:solidFill>
                  <a:prstClr val="black"/>
                </a:solidFill>
                <a:latin typeface="Calibri"/>
                <a:cs typeface="+mn-cs"/>
              </a:rPr>
              <a:t>Соответствие </a:t>
            </a:r>
            <a:r>
              <a:rPr lang="ru-RU" sz="2000" dirty="0" smtClean="0">
                <a:solidFill>
                  <a:prstClr val="black"/>
                </a:solidFill>
                <a:latin typeface="Calibri"/>
                <a:cs typeface="+mn-cs"/>
              </a:rPr>
              <a:t>Законодательству РФ</a:t>
            </a:r>
            <a:endParaRPr lang="ru-RU" sz="2000" dirty="0">
              <a:solidFill>
                <a:prstClr val="black"/>
              </a:solidFill>
              <a:latin typeface="Calibri"/>
              <a:cs typeface="+mn-cs"/>
            </a:endParaRPr>
          </a:p>
          <a:p>
            <a:pPr marL="285750" indent="-285750" fontAlgn="auto">
              <a:spcBef>
                <a:spcPts val="0"/>
              </a:spcBef>
              <a:spcAft>
                <a:spcPts val="600"/>
              </a:spcAft>
              <a:buClr>
                <a:srgbClr val="C00000"/>
              </a:buClr>
              <a:buFont typeface="Arial" pitchFamily="34" charset="0"/>
              <a:buChar char="•"/>
            </a:pPr>
            <a:r>
              <a:rPr lang="ru-RU" sz="2000" dirty="0" smtClean="0">
                <a:solidFill>
                  <a:prstClr val="black"/>
                </a:solidFill>
                <a:latin typeface="Calibri"/>
                <a:cs typeface="+mn-cs"/>
              </a:rPr>
              <a:t>Простое </a:t>
            </a:r>
            <a:r>
              <a:rPr lang="ru-RU" sz="2000" dirty="0">
                <a:solidFill>
                  <a:prstClr val="black"/>
                </a:solidFill>
                <a:latin typeface="Calibri"/>
                <a:cs typeface="+mn-cs"/>
              </a:rPr>
              <a:t>управление сайтом: автоматический мастер </a:t>
            </a:r>
            <a:r>
              <a:rPr lang="ru-RU" sz="2000" dirty="0" smtClean="0">
                <a:solidFill>
                  <a:prstClr val="black"/>
                </a:solidFill>
                <a:latin typeface="Calibri"/>
                <a:cs typeface="+mn-cs"/>
              </a:rPr>
              <a:t>установки</a:t>
            </a:r>
          </a:p>
          <a:p>
            <a:pPr marL="285750" indent="-285750" fontAlgn="auto">
              <a:spcBef>
                <a:spcPts val="0"/>
              </a:spcBef>
              <a:spcAft>
                <a:spcPts val="600"/>
              </a:spcAft>
              <a:buClr>
                <a:srgbClr val="C00000"/>
              </a:buClr>
              <a:buFont typeface="Arial" pitchFamily="34" charset="0"/>
              <a:buChar char="•"/>
            </a:pPr>
            <a:r>
              <a:rPr lang="ru-RU" sz="2000" dirty="0" smtClean="0">
                <a:solidFill>
                  <a:prstClr val="black"/>
                </a:solidFill>
                <a:latin typeface="Calibri"/>
                <a:cs typeface="+mn-cs"/>
              </a:rPr>
              <a:t>Высокая безопасность, сертификат ФСТЭК</a:t>
            </a:r>
            <a:endParaRPr lang="ru-RU" sz="2000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21951" y="261753"/>
            <a:ext cx="61206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800" b="1" dirty="0" smtClean="0">
                <a:solidFill>
                  <a:srgbClr val="000000"/>
                </a:solidFill>
                <a:latin typeface="Calibri"/>
                <a:cs typeface="+mn-cs"/>
              </a:rPr>
              <a:t>Преимущества</a:t>
            </a:r>
            <a:endParaRPr lang="ru-RU" sz="2800" b="1" dirty="0">
              <a:solidFill>
                <a:srgbClr val="000000"/>
              </a:solidFill>
              <a:latin typeface="Calibri"/>
              <a:cs typeface="+mn-cs"/>
            </a:endParaRPr>
          </a:p>
        </p:txBody>
      </p:sp>
      <p:grpSp>
        <p:nvGrpSpPr>
          <p:cNvPr id="12" name="Группа 16"/>
          <p:cNvGrpSpPr/>
          <p:nvPr/>
        </p:nvGrpSpPr>
        <p:grpSpPr>
          <a:xfrm>
            <a:off x="6588224" y="0"/>
            <a:ext cx="2104971" cy="583549"/>
            <a:chOff x="7165253" y="0"/>
            <a:chExt cx="1527941" cy="437662"/>
          </a:xfrm>
        </p:grpSpPr>
        <p:sp>
          <p:nvSpPr>
            <p:cNvPr id="13" name="Прямоугольник 12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4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Прямоугольник 1"/>
          <p:cNvSpPr/>
          <p:nvPr/>
        </p:nvSpPr>
        <p:spPr>
          <a:xfrm>
            <a:off x="3563888" y="5780375"/>
            <a:ext cx="45822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hlinkClick r:id="rId6"/>
              </a:rPr>
              <a:t>http://</a:t>
            </a:r>
            <a:r>
              <a:rPr lang="ru-RU" dirty="0" smtClean="0">
                <a:hlinkClick r:id="rId6"/>
              </a:rPr>
              <a:t>www.1c-bitrix.ru/solutions/gov/site.php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7755425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5"/>
          <p:cNvSpPr>
            <a:spLocks noChangeArrowheads="1"/>
          </p:cNvSpPr>
          <p:nvPr/>
        </p:nvSpPr>
        <p:spPr bwMode="auto">
          <a:xfrm>
            <a:off x="254000" y="3025775"/>
            <a:ext cx="3471863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auto">
              <a:spcBef>
                <a:spcPct val="20000"/>
              </a:spcBef>
              <a:spcAft>
                <a:spcPts val="0"/>
              </a:spcAft>
            </a:pPr>
            <a:endParaRPr lang="ru-RU">
              <a:solidFill>
                <a:prstClr val="black"/>
              </a:solidFill>
              <a:latin typeface="Verdana" pitchFamily="34" charset="0"/>
              <a:cs typeface="+mn-cs"/>
            </a:endParaRPr>
          </a:p>
        </p:txBody>
      </p:sp>
      <p:pic>
        <p:nvPicPr>
          <p:cNvPr id="3077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149350"/>
            <a:ext cx="8915400" cy="1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9" name="Rectangle 2"/>
          <p:cNvSpPr txBox="1">
            <a:spLocks noChangeArrowheads="1"/>
          </p:cNvSpPr>
          <p:nvPr/>
        </p:nvSpPr>
        <p:spPr bwMode="auto">
          <a:xfrm>
            <a:off x="261939" y="166688"/>
            <a:ext cx="138013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800" b="1" dirty="0">
              <a:solidFill>
                <a:prstClr val="black"/>
              </a:solidFill>
              <a:latin typeface="Verdana" pitchFamily="34" charset="0"/>
              <a:cs typeface="Calibri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211960" y="1484784"/>
            <a:ext cx="4752528" cy="38318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Arial" pitchFamily="34" charset="0"/>
              <a:buChar char="•"/>
            </a:pPr>
            <a:endParaRPr lang="ru-RU" dirty="0">
              <a:solidFill>
                <a:prstClr val="black"/>
              </a:solidFill>
              <a:latin typeface="Calibri"/>
              <a:cs typeface="+mn-cs"/>
            </a:endParaRPr>
          </a:p>
          <a:p>
            <a:pPr marL="285750" indent="-285750" fontAlgn="auto">
              <a:spcBef>
                <a:spcPts val="0"/>
              </a:spcBef>
              <a:spcAft>
                <a:spcPts val="600"/>
              </a:spcAft>
              <a:buClr>
                <a:srgbClr val="C00000"/>
              </a:buClr>
              <a:buFont typeface="Arial" pitchFamily="34" charset="0"/>
              <a:buChar char="•"/>
            </a:pPr>
            <a:r>
              <a:rPr lang="ru-RU" sz="2000" dirty="0" smtClean="0">
                <a:solidFill>
                  <a:prstClr val="black"/>
                </a:solidFill>
                <a:latin typeface="Calibri"/>
                <a:cs typeface="+mn-cs"/>
              </a:rPr>
              <a:t>Разделы о государственной организации, документы  и т.д.</a:t>
            </a:r>
          </a:p>
          <a:p>
            <a:pPr marL="285750" indent="-285750" fontAlgn="auto">
              <a:spcBef>
                <a:spcPts val="0"/>
              </a:spcBef>
              <a:spcAft>
                <a:spcPts val="600"/>
              </a:spcAft>
              <a:buClr>
                <a:srgbClr val="C00000"/>
              </a:buClr>
              <a:buFont typeface="Arial" pitchFamily="34" charset="0"/>
              <a:buChar char="•"/>
            </a:pPr>
            <a:r>
              <a:rPr lang="ru-RU" sz="2000" dirty="0" smtClean="0">
                <a:solidFill>
                  <a:prstClr val="black"/>
                </a:solidFill>
                <a:latin typeface="Calibri"/>
                <a:cs typeface="+mn-cs"/>
              </a:rPr>
              <a:t>Сервис </a:t>
            </a:r>
            <a:r>
              <a:rPr lang="ru-RU" sz="2000" dirty="0">
                <a:solidFill>
                  <a:prstClr val="black"/>
                </a:solidFill>
                <a:latin typeface="Calibri"/>
                <a:cs typeface="+mn-cs"/>
              </a:rPr>
              <a:t>«Обращения граждан»</a:t>
            </a:r>
          </a:p>
          <a:p>
            <a:pPr marL="285750" indent="-285750" fontAlgn="auto">
              <a:spcBef>
                <a:spcPts val="0"/>
              </a:spcBef>
              <a:spcAft>
                <a:spcPts val="600"/>
              </a:spcAft>
              <a:buClr>
                <a:srgbClr val="C00000"/>
              </a:buClr>
              <a:buFont typeface="Arial" pitchFamily="34" charset="0"/>
              <a:buChar char="•"/>
            </a:pPr>
            <a:r>
              <a:rPr lang="ru-RU" sz="2000" dirty="0">
                <a:solidFill>
                  <a:prstClr val="black"/>
                </a:solidFill>
                <a:latin typeface="Calibri"/>
                <a:cs typeface="+mn-cs"/>
              </a:rPr>
              <a:t>Интерактивная карта объектов</a:t>
            </a:r>
          </a:p>
          <a:p>
            <a:pPr marL="285750" indent="-285750">
              <a:spcAft>
                <a:spcPts val="600"/>
              </a:spcAft>
              <a:buClr>
                <a:srgbClr val="C00000"/>
              </a:buClr>
              <a:buFont typeface="Arial" pitchFamily="34" charset="0"/>
              <a:buChar char="•"/>
            </a:pPr>
            <a:r>
              <a:rPr lang="ru-RU" sz="2000" dirty="0" smtClean="0">
                <a:solidFill>
                  <a:prstClr val="black"/>
                </a:solidFill>
                <a:latin typeface="Calibri"/>
                <a:cs typeface="+mn-cs"/>
              </a:rPr>
              <a:t>Версия </a:t>
            </a:r>
            <a:r>
              <a:rPr lang="ru-RU" sz="2000" dirty="0">
                <a:solidFill>
                  <a:prstClr val="black"/>
                </a:solidFill>
                <a:latin typeface="Calibri"/>
                <a:cs typeface="+mn-cs"/>
              </a:rPr>
              <a:t>для лиц с ограниченными физическими возможностями здоровья (WCAG2.0</a:t>
            </a:r>
            <a:r>
              <a:rPr lang="ru-RU" sz="2000" dirty="0">
                <a:solidFill>
                  <a:prstClr val="black"/>
                </a:solidFill>
              </a:rPr>
              <a:t>) </a:t>
            </a:r>
            <a:endParaRPr lang="ru-RU" sz="2000" dirty="0" smtClean="0">
              <a:solidFill>
                <a:prstClr val="black"/>
              </a:solidFill>
            </a:endParaRPr>
          </a:p>
          <a:p>
            <a:pPr marL="285750" indent="-285750">
              <a:spcAft>
                <a:spcPts val="600"/>
              </a:spcAft>
              <a:buClr>
                <a:srgbClr val="C00000"/>
              </a:buClr>
              <a:buFont typeface="Arial" pitchFamily="34" charset="0"/>
              <a:buChar char="•"/>
            </a:pPr>
            <a:r>
              <a:rPr lang="ru-RU" sz="2000" dirty="0" smtClean="0">
                <a:solidFill>
                  <a:prstClr val="black"/>
                </a:solidFill>
                <a:latin typeface="+mn-lt"/>
              </a:rPr>
              <a:t>Мобильная версия и мобильное </a:t>
            </a:r>
            <a:r>
              <a:rPr lang="ru-RU" sz="2000" dirty="0">
                <a:solidFill>
                  <a:prstClr val="black"/>
                </a:solidFill>
                <a:latin typeface="+mn-lt"/>
              </a:rPr>
              <a:t>приложение «Мой город»</a:t>
            </a:r>
          </a:p>
          <a:p>
            <a:pPr marL="285750" indent="-285750" fontAlgn="auto">
              <a:spcBef>
                <a:spcPts val="0"/>
              </a:spcBef>
              <a:spcAft>
                <a:spcPts val="600"/>
              </a:spcAft>
              <a:buClr>
                <a:srgbClr val="C00000"/>
              </a:buClr>
              <a:buFont typeface="Arial" pitchFamily="34" charset="0"/>
              <a:buChar char="•"/>
            </a:pPr>
            <a:endParaRPr lang="ru-RU" sz="2000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54000" y="267808"/>
            <a:ext cx="61206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800" b="1" dirty="0" smtClean="0">
                <a:solidFill>
                  <a:srgbClr val="000000"/>
                </a:solidFill>
                <a:latin typeface="Calibri"/>
                <a:cs typeface="+mn-cs"/>
              </a:rPr>
              <a:t>Возможности</a:t>
            </a:r>
            <a:endParaRPr lang="ru-RU" sz="2800" b="1" dirty="0">
              <a:solidFill>
                <a:srgbClr val="000000"/>
              </a:solidFill>
              <a:latin typeface="Calibri"/>
              <a:cs typeface="+mn-cs"/>
            </a:endParaRPr>
          </a:p>
        </p:txBody>
      </p:sp>
      <p:grpSp>
        <p:nvGrpSpPr>
          <p:cNvPr id="12" name="Группа 16"/>
          <p:cNvGrpSpPr/>
          <p:nvPr/>
        </p:nvGrpSpPr>
        <p:grpSpPr>
          <a:xfrm>
            <a:off x="6588224" y="0"/>
            <a:ext cx="2104971" cy="583549"/>
            <a:chOff x="7165253" y="0"/>
            <a:chExt cx="1527941" cy="437662"/>
          </a:xfrm>
        </p:grpSpPr>
        <p:sp>
          <p:nvSpPr>
            <p:cNvPr id="13" name="Прямоугольник 12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4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5" name="Изображение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8512" y="1957402"/>
            <a:ext cx="3600400" cy="3271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46426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Прямоугольник 3"/>
          <p:cNvSpPr>
            <a:spLocks noChangeArrowheads="1"/>
          </p:cNvSpPr>
          <p:nvPr/>
        </p:nvSpPr>
        <p:spPr bwMode="auto">
          <a:xfrm>
            <a:off x="428625" y="1928813"/>
            <a:ext cx="85725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4625" indent="-174625">
              <a:defRPr/>
            </a:pPr>
            <a:endParaRPr lang="ru-RU" sz="2000" dirty="0"/>
          </a:p>
          <a:p>
            <a:pPr>
              <a:defRPr/>
            </a:pPr>
            <a:endParaRPr lang="ru-RU" sz="2000" dirty="0"/>
          </a:p>
          <a:p>
            <a:pPr>
              <a:defRPr/>
            </a:pPr>
            <a:endParaRPr lang="ru-RU" sz="2000" dirty="0"/>
          </a:p>
        </p:txBody>
      </p:sp>
      <p:sp>
        <p:nvSpPr>
          <p:cNvPr id="9220" name="Прямоугольник 3"/>
          <p:cNvSpPr>
            <a:spLocks noChangeArrowheads="1"/>
          </p:cNvSpPr>
          <p:nvPr/>
        </p:nvSpPr>
        <p:spPr bwMode="auto">
          <a:xfrm>
            <a:off x="403225" y="1412875"/>
            <a:ext cx="8272463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358775" indent="-358775">
              <a:buFontTx/>
              <a:buBlip>
                <a:blip r:embed="rId3"/>
              </a:buBlip>
              <a:defRPr/>
            </a:pPr>
            <a:r>
              <a:rPr lang="ru-RU" b="1" dirty="0">
                <a:latin typeface="+mn-lt"/>
              </a:rPr>
              <a:t>Все органы власти и местного самоуправления должны иметь официальный сайт и обеспечивать раскрытие информации</a:t>
            </a:r>
          </a:p>
          <a:p>
            <a:pPr marL="358775" indent="-358775">
              <a:buFontTx/>
              <a:buBlip>
                <a:blip r:embed="rId3"/>
              </a:buBlip>
              <a:defRPr/>
            </a:pPr>
            <a:endParaRPr lang="ru-RU" dirty="0">
              <a:latin typeface="+mn-lt"/>
            </a:endParaRPr>
          </a:p>
          <a:p>
            <a:pPr marL="358775" indent="-358775">
              <a:buFontTx/>
              <a:buBlip>
                <a:blip r:embed="rId3"/>
              </a:buBlip>
              <a:defRPr/>
            </a:pPr>
            <a:r>
              <a:rPr lang="ru-RU" dirty="0">
                <a:latin typeface="+mn-lt"/>
              </a:rPr>
              <a:t>Закон вводит понятие ОФИЦИАЛЬНОГО САЙТА государственного органа и органа местного самоуправления. </a:t>
            </a:r>
          </a:p>
          <a:p>
            <a:pPr marL="358775" indent="-358775">
              <a:buFontTx/>
              <a:buBlip>
                <a:blip r:embed="rId3"/>
              </a:buBlip>
              <a:defRPr/>
            </a:pPr>
            <a:endParaRPr lang="ru-RU" dirty="0">
              <a:latin typeface="+mn-lt"/>
            </a:endParaRPr>
          </a:p>
          <a:p>
            <a:pPr marL="358775" indent="-358775">
              <a:buFontTx/>
              <a:buBlip>
                <a:blip r:embed="rId3"/>
              </a:buBlip>
              <a:defRPr/>
            </a:pPr>
            <a:r>
              <a:rPr lang="ru-RU" dirty="0">
                <a:latin typeface="+mn-lt"/>
              </a:rPr>
              <a:t>Закон вводит ОБЯЗАТЕЛЬНУЮ открытость информации, кроме персональных данных и информации ограниченного доступа. </a:t>
            </a:r>
          </a:p>
          <a:p>
            <a:pPr marL="358775" indent="-358775">
              <a:buFontTx/>
              <a:buBlip>
                <a:blip r:embed="rId3"/>
              </a:buBlip>
              <a:defRPr/>
            </a:pPr>
            <a:endParaRPr lang="ru-RU" dirty="0">
              <a:latin typeface="+mn-lt"/>
            </a:endParaRPr>
          </a:p>
          <a:p>
            <a:pPr marL="358775" indent="-358775">
              <a:buFontTx/>
              <a:buBlip>
                <a:blip r:embed="rId3"/>
              </a:buBlip>
              <a:defRPr/>
            </a:pPr>
            <a:r>
              <a:rPr lang="ru-RU" dirty="0">
                <a:latin typeface="+mn-lt"/>
              </a:rPr>
              <a:t>Закон детально расписывает правила раскрытия информации о деятельности органа власти. По сравнению с 98-ФЗ СУЩЕСТВЕННО РАСШИРЕН ПЕРЕЧЕНЬ РАСКРЫВАЕМОЙ ИНФОРМАЦИИ. </a:t>
            </a:r>
          </a:p>
          <a:p>
            <a:pPr marL="358775" indent="-358775">
              <a:buFontTx/>
              <a:buBlip>
                <a:blip r:embed="rId3"/>
              </a:buBlip>
              <a:defRPr/>
            </a:pPr>
            <a:endParaRPr lang="ru-RU" dirty="0">
              <a:latin typeface="+mn-lt"/>
            </a:endParaRPr>
          </a:p>
          <a:p>
            <a:pPr marL="358775" indent="-358775">
              <a:buFontTx/>
              <a:buBlip>
                <a:blip r:embed="rId3"/>
              </a:buBlip>
              <a:defRPr/>
            </a:pPr>
            <a:r>
              <a:rPr lang="ru-RU" dirty="0">
                <a:latin typeface="+mn-lt"/>
              </a:rPr>
              <a:t>Закон ОБЯЗЫВАЕТ регистрировать обращения граждан и неявно указывает на преимущества процедуры с помощью сайта</a:t>
            </a:r>
          </a:p>
          <a:p>
            <a:pPr marL="358775" indent="-358775">
              <a:buFontTx/>
              <a:buBlip>
                <a:blip r:embed="rId3"/>
              </a:buBlip>
              <a:defRPr/>
            </a:pPr>
            <a:endParaRPr lang="ru-RU" dirty="0">
              <a:latin typeface="+mn-lt"/>
            </a:endParaRPr>
          </a:p>
          <a:p>
            <a:pPr marL="358775" indent="-358775">
              <a:buFontTx/>
              <a:buBlip>
                <a:blip r:embed="rId3"/>
              </a:buBlip>
              <a:defRPr/>
            </a:pPr>
            <a:r>
              <a:rPr lang="ru-RU" dirty="0">
                <a:latin typeface="+mn-lt"/>
              </a:rPr>
              <a:t>Закон определяет правила контроля и исполнения всех требований</a:t>
            </a:r>
          </a:p>
        </p:txBody>
      </p:sp>
      <p:sp>
        <p:nvSpPr>
          <p:cNvPr id="8198" name="Rectangle 2"/>
          <p:cNvSpPr txBox="1">
            <a:spLocks noChangeArrowheads="1"/>
          </p:cNvSpPr>
          <p:nvPr/>
        </p:nvSpPr>
        <p:spPr bwMode="auto">
          <a:xfrm>
            <a:off x="261938" y="166688"/>
            <a:ext cx="4316412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3000" b="1" dirty="0">
                <a:latin typeface="Calibri" pitchFamily="34" charset="0"/>
              </a:rPr>
              <a:t>Федеральный закон №</a:t>
            </a:r>
            <a:r>
              <a:rPr lang="ru-RU" sz="3000" b="1" dirty="0" smtClean="0">
                <a:latin typeface="Calibri" pitchFamily="34" charset="0"/>
              </a:rPr>
              <a:t>8</a:t>
            </a:r>
            <a:endParaRPr lang="en-US" sz="3000" b="1" dirty="0">
              <a:latin typeface="Verdana" pitchFamily="34" charset="0"/>
            </a:endParaRPr>
          </a:p>
        </p:txBody>
      </p:sp>
      <p:grpSp>
        <p:nvGrpSpPr>
          <p:cNvPr id="8" name="Группа 16"/>
          <p:cNvGrpSpPr/>
          <p:nvPr/>
        </p:nvGrpSpPr>
        <p:grpSpPr>
          <a:xfrm>
            <a:off x="6588224" y="0"/>
            <a:ext cx="2104971" cy="583549"/>
            <a:chOff x="7165253" y="0"/>
            <a:chExt cx="1527941" cy="437662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0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Прямоугольник 3"/>
          <p:cNvSpPr>
            <a:spLocks noChangeArrowheads="1"/>
          </p:cNvSpPr>
          <p:nvPr/>
        </p:nvSpPr>
        <p:spPr bwMode="auto">
          <a:xfrm>
            <a:off x="590550" y="1312863"/>
            <a:ext cx="8323263" cy="4893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457200" indent="-457200">
              <a:spcAft>
                <a:spcPts val="600"/>
              </a:spcAft>
              <a:buFont typeface="Calibri" pitchFamily="34" charset="0"/>
              <a:buAutoNum type="arabicPeriod"/>
            </a:pPr>
            <a:r>
              <a:rPr lang="ru-RU" sz="1600" b="1" dirty="0"/>
              <a:t>Сайт органа местного самоуправления </a:t>
            </a:r>
            <a:r>
              <a:rPr lang="ru-RU" sz="1600" b="1" dirty="0" smtClean="0"/>
              <a:t>муниципального </a:t>
            </a:r>
            <a:r>
              <a:rPr lang="ru-RU" sz="1600" b="1" dirty="0"/>
              <a:t>образования </a:t>
            </a:r>
            <a:br>
              <a:rPr lang="ru-RU" sz="1600" b="1" dirty="0"/>
            </a:br>
            <a:r>
              <a:rPr lang="ru-RU" sz="1600" dirty="0"/>
              <a:t>(</a:t>
            </a:r>
            <a:r>
              <a:rPr lang="ru-RU" sz="1600" dirty="0" smtClean="0"/>
              <a:t>город, поселок, район и т.п. </a:t>
            </a:r>
            <a:r>
              <a:rPr lang="ru-RU" sz="1600" dirty="0" smtClean="0">
                <a:sym typeface="Symbol"/>
              </a:rPr>
              <a:t></a:t>
            </a:r>
            <a:r>
              <a:rPr lang="ru-RU" sz="1600" dirty="0" smtClean="0"/>
              <a:t> </a:t>
            </a:r>
            <a:r>
              <a:rPr lang="ru-RU" sz="1600" dirty="0"/>
              <a:t>на примере </a:t>
            </a:r>
            <a:r>
              <a:rPr lang="ru-RU" sz="1600" dirty="0" smtClean="0"/>
              <a:t> сайта администрации </a:t>
            </a:r>
            <a:r>
              <a:rPr lang="ru-RU" sz="1600" dirty="0"/>
              <a:t>города)</a:t>
            </a:r>
          </a:p>
          <a:p>
            <a:pPr marL="457200" indent="-457200">
              <a:spcAft>
                <a:spcPts val="600"/>
              </a:spcAft>
              <a:buFont typeface="Calibri" pitchFamily="34" charset="0"/>
              <a:buAutoNum type="arabicPeriod"/>
            </a:pPr>
            <a:r>
              <a:rPr lang="ru-RU" sz="1600" b="1" dirty="0"/>
              <a:t>Сайт органа власти субъекта РФ </a:t>
            </a:r>
            <a:br>
              <a:rPr lang="ru-RU" sz="1600" b="1" dirty="0"/>
            </a:br>
            <a:r>
              <a:rPr lang="ru-RU" sz="1600" dirty="0"/>
              <a:t>(области, края, </a:t>
            </a:r>
            <a:r>
              <a:rPr lang="ru-RU" sz="1600" dirty="0" smtClean="0"/>
              <a:t>республики </a:t>
            </a:r>
            <a:r>
              <a:rPr lang="ru-RU" sz="1600" dirty="0">
                <a:sym typeface="Symbol"/>
              </a:rPr>
              <a:t> </a:t>
            </a:r>
            <a:r>
              <a:rPr lang="ru-RU" sz="1600" dirty="0" smtClean="0"/>
              <a:t>на примере сайта </a:t>
            </a:r>
            <a:r>
              <a:rPr lang="ru-RU" sz="1600" dirty="0"/>
              <a:t>правительства области)</a:t>
            </a:r>
          </a:p>
          <a:p>
            <a:pPr marL="457200" indent="-457200">
              <a:spcAft>
                <a:spcPts val="600"/>
              </a:spcAft>
              <a:buFont typeface="Calibri" pitchFamily="34" charset="0"/>
              <a:buAutoNum type="arabicPeriod"/>
            </a:pPr>
            <a:r>
              <a:rPr lang="ru-RU" sz="1600" b="1" dirty="0"/>
              <a:t>Сайт законодательного органа </a:t>
            </a:r>
            <a:r>
              <a:rPr lang="ru-RU" sz="1600" b="1" dirty="0" smtClean="0"/>
              <a:t>власти субъекта РФ (</a:t>
            </a:r>
            <a:r>
              <a:rPr lang="ru-RU" sz="1600" dirty="0"/>
              <a:t>на примере  сайта областной думы </a:t>
            </a:r>
            <a:r>
              <a:rPr lang="ru-RU" sz="1600" dirty="0" smtClean="0"/>
              <a:t>)</a:t>
            </a:r>
            <a:endParaRPr lang="ru-RU" sz="1600" b="1" dirty="0" smtClean="0"/>
          </a:p>
          <a:p>
            <a:pPr marL="457200" indent="-457200">
              <a:spcAft>
                <a:spcPts val="600"/>
              </a:spcAft>
              <a:buFont typeface="Calibri" pitchFamily="34" charset="0"/>
              <a:buAutoNum type="arabicPeriod"/>
            </a:pPr>
            <a:r>
              <a:rPr lang="ru-RU" sz="1600" b="1" dirty="0"/>
              <a:t>Сайт законодательного органа местного </a:t>
            </a:r>
            <a:r>
              <a:rPr lang="ru-RU" sz="1600" b="1" dirty="0" smtClean="0"/>
              <a:t>самоуправления</a:t>
            </a:r>
            <a:endParaRPr lang="ru-RU" sz="1600" dirty="0"/>
          </a:p>
          <a:p>
            <a:pPr marL="457200" indent="-457200">
              <a:spcAft>
                <a:spcPts val="600"/>
              </a:spcAft>
              <a:buFont typeface="Calibri" pitchFamily="34" charset="0"/>
              <a:buAutoNum type="arabicPeriod"/>
            </a:pPr>
            <a:r>
              <a:rPr lang="ru-RU" sz="1600" b="1" dirty="0"/>
              <a:t>Сайт проекта или целевой </a:t>
            </a:r>
            <a:r>
              <a:rPr lang="ru-RU" sz="1600" b="1" dirty="0" smtClean="0"/>
              <a:t>программы, </a:t>
            </a:r>
            <a:r>
              <a:rPr lang="ru-RU" sz="1600" dirty="0" smtClean="0"/>
              <a:t>реализуемой </a:t>
            </a:r>
            <a:r>
              <a:rPr lang="ru-RU" sz="1600" dirty="0"/>
              <a:t>государственной </a:t>
            </a:r>
            <a:r>
              <a:rPr lang="ru-RU" sz="1600" dirty="0" smtClean="0"/>
              <a:t>организацией</a:t>
            </a:r>
            <a:endParaRPr lang="ru-RU" sz="1600" b="1" baseline="30000" dirty="0" smtClean="0">
              <a:solidFill>
                <a:srgbClr val="FF0000"/>
              </a:solidFill>
            </a:endParaRPr>
          </a:p>
          <a:p>
            <a:pPr marL="457200" indent="-457200">
              <a:spcAft>
                <a:spcPts val="600"/>
              </a:spcAft>
              <a:buFont typeface="Calibri" pitchFamily="34" charset="0"/>
              <a:buAutoNum type="arabicPeriod"/>
            </a:pPr>
            <a:r>
              <a:rPr lang="ru-RU" sz="1600" b="1" dirty="0" smtClean="0"/>
              <a:t>Сайт </a:t>
            </a:r>
            <a:r>
              <a:rPr lang="ru-RU" sz="1600" b="1" dirty="0"/>
              <a:t>силового ведомства </a:t>
            </a:r>
            <a:r>
              <a:rPr lang="ru-RU" sz="1600" dirty="0"/>
              <a:t/>
            </a:r>
            <a:br>
              <a:rPr lang="ru-RU" sz="1600" dirty="0"/>
            </a:br>
            <a:r>
              <a:rPr lang="ru-RU" sz="1600" dirty="0"/>
              <a:t>(на примере </a:t>
            </a:r>
            <a:r>
              <a:rPr lang="ru-RU" sz="1600" dirty="0" smtClean="0"/>
              <a:t> сайта прокуратуры </a:t>
            </a:r>
            <a:r>
              <a:rPr lang="ru-RU" sz="1600" dirty="0"/>
              <a:t>области)</a:t>
            </a:r>
            <a:r>
              <a:rPr lang="en-US" sz="1600" b="1" baseline="30000" dirty="0">
                <a:solidFill>
                  <a:srgbClr val="FF0000"/>
                </a:solidFill>
              </a:rPr>
              <a:t> </a:t>
            </a:r>
            <a:endParaRPr lang="ru-RU" sz="1600" b="1" baseline="30000" dirty="0" smtClean="0">
              <a:solidFill>
                <a:srgbClr val="FF0000"/>
              </a:solidFill>
            </a:endParaRPr>
          </a:p>
          <a:p>
            <a:pPr marL="457200" indent="-457200">
              <a:spcAft>
                <a:spcPts val="600"/>
              </a:spcAft>
              <a:buFont typeface="Calibri" pitchFamily="34" charset="0"/>
              <a:buAutoNum type="arabicPeriod"/>
            </a:pPr>
            <a:r>
              <a:rPr lang="ru-RU" sz="1600" b="1" dirty="0" smtClean="0"/>
              <a:t>Сайт </a:t>
            </a:r>
            <a:r>
              <a:rPr lang="ru-RU" sz="1600" b="1" dirty="0"/>
              <a:t>территориально-распределенной организации</a:t>
            </a:r>
            <a:r>
              <a:rPr lang="ru-RU" sz="1600" dirty="0"/>
              <a:t/>
            </a:r>
            <a:br>
              <a:rPr lang="ru-RU" sz="1600" dirty="0"/>
            </a:br>
            <a:r>
              <a:rPr lang="ru-RU" sz="1600" dirty="0"/>
              <a:t>(на примере </a:t>
            </a:r>
            <a:r>
              <a:rPr lang="ru-RU" sz="1600" dirty="0" smtClean="0"/>
              <a:t> сайта органов </a:t>
            </a:r>
            <a:r>
              <a:rPr lang="ru-RU" sz="1600" dirty="0"/>
              <a:t>ЗАГС</a:t>
            </a:r>
            <a:r>
              <a:rPr lang="ru-RU" sz="1600" dirty="0" smtClean="0"/>
              <a:t>)</a:t>
            </a:r>
          </a:p>
          <a:p>
            <a:pPr marL="457200" indent="-457200">
              <a:spcAft>
                <a:spcPts val="600"/>
              </a:spcAft>
              <a:buFont typeface="Calibri" pitchFamily="34" charset="0"/>
              <a:buAutoNum type="arabicPeriod"/>
            </a:pPr>
            <a:r>
              <a:rPr lang="en-US" sz="1600" b="1" baseline="30000" dirty="0" smtClean="0"/>
              <a:t> </a:t>
            </a:r>
            <a:r>
              <a:rPr lang="ru-RU" sz="1600" b="1" dirty="0" smtClean="0"/>
              <a:t>Сайт </a:t>
            </a:r>
            <a:r>
              <a:rPr lang="ru-RU" sz="1600" b="1" dirty="0"/>
              <a:t>государственного учреждения или предприятия </a:t>
            </a:r>
            <a:r>
              <a:rPr lang="ru-RU" sz="1600" dirty="0"/>
              <a:t>(</a:t>
            </a:r>
            <a:r>
              <a:rPr lang="ru-RU" sz="1600" dirty="0" err="1"/>
              <a:t>гуП</a:t>
            </a:r>
            <a:r>
              <a:rPr lang="ru-RU" sz="1600" dirty="0"/>
              <a:t>, </a:t>
            </a:r>
            <a:r>
              <a:rPr lang="ru-RU" sz="1600" dirty="0" err="1"/>
              <a:t>муП</a:t>
            </a:r>
            <a:r>
              <a:rPr lang="ru-RU" sz="1600" dirty="0"/>
              <a:t> – </a:t>
            </a:r>
            <a:r>
              <a:rPr lang="ru-RU" sz="1600"/>
              <a:t>на </a:t>
            </a:r>
            <a:r>
              <a:rPr lang="ru-RU" sz="1600" smtClean="0"/>
              <a:t>примере </a:t>
            </a:r>
            <a:r>
              <a:rPr lang="ru-RU" sz="1600" dirty="0" smtClean="0"/>
              <a:t>сайта государственного </a:t>
            </a:r>
            <a:r>
              <a:rPr lang="ru-RU" sz="1600" dirty="0"/>
              <a:t>предприятия)</a:t>
            </a:r>
          </a:p>
          <a:p>
            <a:pPr marL="457200" indent="-457200">
              <a:spcAft>
                <a:spcPts val="600"/>
              </a:spcAft>
              <a:buFont typeface="Calibri" pitchFamily="34" charset="0"/>
              <a:buAutoNum type="arabicPeriod"/>
            </a:pPr>
            <a:r>
              <a:rPr lang="ru-RU" sz="1600" b="1" dirty="0" smtClean="0"/>
              <a:t>Сайт </a:t>
            </a:r>
            <a:r>
              <a:rPr lang="ru-RU" sz="1600" b="1" dirty="0"/>
              <a:t>подразделения органа власти или государственной организации </a:t>
            </a:r>
            <a:r>
              <a:rPr lang="ru-RU" sz="1600" dirty="0" smtClean="0"/>
              <a:t>(</a:t>
            </a:r>
            <a:r>
              <a:rPr lang="ru-RU" sz="1600" dirty="0"/>
              <a:t>на примере сайта департамента)</a:t>
            </a:r>
          </a:p>
        </p:txBody>
      </p:sp>
      <p:pic>
        <p:nvPicPr>
          <p:cNvPr id="11273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149350"/>
            <a:ext cx="8915400" cy="1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5" name="Rectangle 2"/>
          <p:cNvSpPr txBox="1">
            <a:spLocks noChangeArrowheads="1"/>
          </p:cNvSpPr>
          <p:nvPr/>
        </p:nvSpPr>
        <p:spPr bwMode="auto">
          <a:xfrm>
            <a:off x="311150" y="136525"/>
            <a:ext cx="586898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3000" b="1">
                <a:latin typeface="Calibri" pitchFamily="34" charset="0"/>
              </a:rPr>
              <a:t>Типовые официальные сайты в поставке продукта</a:t>
            </a:r>
            <a:endParaRPr lang="en-US" sz="3000" b="1">
              <a:latin typeface="Verdana" pitchFamily="34" charset="0"/>
            </a:endParaRPr>
          </a:p>
        </p:txBody>
      </p:sp>
      <p:grpSp>
        <p:nvGrpSpPr>
          <p:cNvPr id="12" name="Группа 11"/>
          <p:cNvGrpSpPr/>
          <p:nvPr/>
        </p:nvGrpSpPr>
        <p:grpSpPr>
          <a:xfrm>
            <a:off x="6156176" y="0"/>
            <a:ext cx="2418301" cy="692696"/>
            <a:chOff x="7165253" y="0"/>
            <a:chExt cx="1527941" cy="437662"/>
          </a:xfrm>
        </p:grpSpPr>
        <p:sp>
          <p:nvSpPr>
            <p:cNvPr id="13" name="Прямоугольник 12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4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3"/>
          <p:cNvSpPr>
            <a:spLocks noChangeArrowheads="1"/>
          </p:cNvSpPr>
          <p:nvPr/>
        </p:nvSpPr>
        <p:spPr bwMode="auto">
          <a:xfrm>
            <a:off x="1600200" y="2362200"/>
            <a:ext cx="5791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2000">
              <a:latin typeface="Verdana" pitchFamily="34" charset="0"/>
            </a:endParaRPr>
          </a:p>
        </p:txBody>
      </p:sp>
      <p:pic>
        <p:nvPicPr>
          <p:cNvPr id="14339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5563"/>
            <a:ext cx="9144000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149350"/>
            <a:ext cx="8915400" cy="1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261938" y="166688"/>
            <a:ext cx="5927725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3200" b="1" dirty="0" smtClean="0">
                <a:latin typeface="Calibri" pitchFamily="34" charset="0"/>
              </a:rPr>
              <a:t>Мастер установки</a:t>
            </a:r>
            <a:endParaRPr lang="en-US" sz="3200" b="1" dirty="0">
              <a:latin typeface="Verdana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4114" y="1412776"/>
            <a:ext cx="7587075" cy="418483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4114" y="1416407"/>
            <a:ext cx="7264424" cy="439751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0324" y="1419650"/>
            <a:ext cx="7716103" cy="439107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2877" y="1406650"/>
            <a:ext cx="7836207" cy="418483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9253" y="1400525"/>
            <a:ext cx="7716104" cy="418483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0272" y="1461542"/>
            <a:ext cx="7836206" cy="4366042"/>
          </a:xfrm>
          <a:prstGeom prst="rect">
            <a:avLst/>
          </a:prstGeom>
        </p:spPr>
      </p:pic>
      <p:grpSp>
        <p:nvGrpSpPr>
          <p:cNvPr id="15" name="Группа 14"/>
          <p:cNvGrpSpPr/>
          <p:nvPr/>
        </p:nvGrpSpPr>
        <p:grpSpPr>
          <a:xfrm>
            <a:off x="6156176" y="0"/>
            <a:ext cx="2418301" cy="692696"/>
            <a:chOff x="7165253" y="0"/>
            <a:chExt cx="1527941" cy="437662"/>
          </a:xfrm>
        </p:grpSpPr>
        <p:sp>
          <p:nvSpPr>
            <p:cNvPr id="16" name="Прямоугольник 15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7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95817303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3"/>
          <p:cNvSpPr>
            <a:spLocks noChangeArrowheads="1"/>
          </p:cNvSpPr>
          <p:nvPr/>
        </p:nvSpPr>
        <p:spPr bwMode="auto">
          <a:xfrm>
            <a:off x="1600200" y="2362200"/>
            <a:ext cx="5791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2000">
              <a:latin typeface="Verdana" pitchFamily="34" charset="0"/>
            </a:endParaRPr>
          </a:p>
        </p:txBody>
      </p:sp>
      <p:pic>
        <p:nvPicPr>
          <p:cNvPr id="14339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5563"/>
            <a:ext cx="9144000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149350"/>
            <a:ext cx="8915400" cy="1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463" y="1168400"/>
            <a:ext cx="7686675" cy="5041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261938" y="166688"/>
            <a:ext cx="5927725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3200" b="1" dirty="0" smtClean="0">
                <a:latin typeface="Calibri" pitchFamily="34" charset="0"/>
              </a:rPr>
              <a:t>Шаблон «Яркий»</a:t>
            </a:r>
            <a:endParaRPr lang="en-US" sz="3200" b="1" dirty="0">
              <a:latin typeface="Verdana" pitchFamily="34" charset="0"/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6156176" y="0"/>
            <a:ext cx="2418301" cy="692696"/>
            <a:chOff x="7165253" y="0"/>
            <a:chExt cx="1527941" cy="437662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1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00243820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3"/>
          <p:cNvSpPr>
            <a:spLocks noChangeArrowheads="1"/>
          </p:cNvSpPr>
          <p:nvPr/>
        </p:nvSpPr>
        <p:spPr bwMode="auto">
          <a:xfrm>
            <a:off x="1600200" y="2362200"/>
            <a:ext cx="5791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2000">
              <a:latin typeface="Verdana" pitchFamily="34" charset="0"/>
            </a:endParaRPr>
          </a:p>
        </p:txBody>
      </p:sp>
      <p:pic>
        <p:nvPicPr>
          <p:cNvPr id="14339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5563"/>
            <a:ext cx="9144000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149350"/>
            <a:ext cx="8915400" cy="1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261938" y="166688"/>
            <a:ext cx="5927725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3200" b="1" dirty="0" smtClean="0">
                <a:latin typeface="Calibri" pitchFamily="34" charset="0"/>
              </a:rPr>
              <a:t>Шаблон «Портальный»</a:t>
            </a:r>
            <a:endParaRPr lang="en-US" sz="3200" b="1" dirty="0">
              <a:latin typeface="Verdana" pitchFamily="34" charset="0"/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268760"/>
            <a:ext cx="5688632" cy="5168655"/>
          </a:xfrm>
          <a:prstGeom prst="rect">
            <a:avLst/>
          </a:prstGeom>
        </p:spPr>
      </p:pic>
      <p:grpSp>
        <p:nvGrpSpPr>
          <p:cNvPr id="9" name="Группа 8"/>
          <p:cNvGrpSpPr/>
          <p:nvPr/>
        </p:nvGrpSpPr>
        <p:grpSpPr>
          <a:xfrm>
            <a:off x="6156176" y="0"/>
            <a:ext cx="2418301" cy="692696"/>
            <a:chOff x="7165253" y="0"/>
            <a:chExt cx="1527941" cy="437662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1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17430732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5563"/>
            <a:ext cx="9144000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4" name="Rectangle 2"/>
          <p:cNvSpPr txBox="1">
            <a:spLocks noChangeArrowheads="1"/>
          </p:cNvSpPr>
          <p:nvPr/>
        </p:nvSpPr>
        <p:spPr bwMode="auto">
          <a:xfrm>
            <a:off x="323528" y="188640"/>
            <a:ext cx="5853113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r>
              <a:rPr lang="ru-RU" sz="3200">
                <a:solidFill>
                  <a:srgbClr val="0D0D0D"/>
                </a:solidFill>
                <a:latin typeface="Calibri" charset="0"/>
              </a:rPr>
              <a:t>Мобильная версия</a:t>
            </a:r>
            <a:endParaRPr lang="en-US" sz="3200">
              <a:solidFill>
                <a:srgbClr val="0D0D0D"/>
              </a:solidFill>
              <a:latin typeface="Verdana" charset="0"/>
            </a:endParaRPr>
          </a:p>
        </p:txBody>
      </p:sp>
      <p:sp>
        <p:nvSpPr>
          <p:cNvPr id="28676" name="TextBox 4"/>
          <p:cNvSpPr txBox="1">
            <a:spLocks noChangeArrowheads="1"/>
          </p:cNvSpPr>
          <p:nvPr/>
        </p:nvSpPr>
        <p:spPr bwMode="auto">
          <a:xfrm>
            <a:off x="3733800" y="1600200"/>
            <a:ext cx="5105400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 sz="12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ru-RU" sz="2400" b="0" dirty="0">
                <a:latin typeface="Calibri" charset="0"/>
                <a:cs typeface="Calibri" charset="0"/>
              </a:rPr>
              <a:t>Автоматически подключается при заходе на сайт с мобильного устройства 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ru-RU" sz="2400" b="0" dirty="0">
                <a:latin typeface="Calibri" charset="0"/>
                <a:cs typeface="Calibri" charset="0"/>
              </a:rPr>
              <a:t>Не требуется отдельная «мобильная» структура сайта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ru-RU" sz="2400" b="0" dirty="0">
                <a:latin typeface="Calibri" charset="0"/>
                <a:cs typeface="Calibri" charset="0"/>
              </a:rPr>
              <a:t>Не нужно создавать новый контент </a:t>
            </a:r>
            <a:r>
              <a:rPr lang="ru-RU" sz="1600" b="0" dirty="0">
                <a:latin typeface="Calibri" charset="0"/>
                <a:cs typeface="Calibri" charset="0"/>
              </a:rPr>
              <a:t>(максимум – адаптировать несколько страниц</a:t>
            </a:r>
            <a:r>
              <a:rPr lang="ru-RU" sz="1600" b="0" dirty="0" smtClean="0">
                <a:latin typeface="Calibri" charset="0"/>
                <a:cs typeface="Calibri" charset="0"/>
              </a:rPr>
              <a:t>)</a:t>
            </a:r>
            <a:endParaRPr lang="ru-RU" sz="2400" b="0" dirty="0">
              <a:latin typeface="Calibri" charset="0"/>
              <a:cs typeface="Calibri" charset="0"/>
            </a:endParaRPr>
          </a:p>
        </p:txBody>
      </p:sp>
      <p:pic>
        <p:nvPicPr>
          <p:cNvPr id="28677" name="Изображение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95400"/>
            <a:ext cx="3221038" cy="511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Группа 6"/>
          <p:cNvGrpSpPr/>
          <p:nvPr/>
        </p:nvGrpSpPr>
        <p:grpSpPr>
          <a:xfrm>
            <a:off x="6156176" y="0"/>
            <a:ext cx="2418301" cy="692696"/>
            <a:chOff x="7165253" y="0"/>
            <a:chExt cx="1527941" cy="437662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9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583277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0063" y="1270000"/>
            <a:ext cx="5618162" cy="522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435" name="Заголовок 1"/>
          <p:cNvSpPr>
            <a:spLocks noGrp="1"/>
          </p:cNvSpPr>
          <p:nvPr>
            <p:ph type="title"/>
          </p:nvPr>
        </p:nvSpPr>
        <p:spPr>
          <a:xfrm>
            <a:off x="422275" y="152400"/>
            <a:ext cx="5826125" cy="1025525"/>
          </a:xfrm>
        </p:spPr>
        <p:txBody>
          <a:bodyPr/>
          <a:lstStyle/>
          <a:p>
            <a:pPr algn="l"/>
            <a:r>
              <a:rPr lang="ru-RU" sz="3200" b="1" dirty="0" smtClean="0">
                <a:cs typeface="Calibri" pitchFamily="34" charset="0"/>
              </a:rPr>
              <a:t>Широкий функционал</a:t>
            </a:r>
            <a:endParaRPr lang="ru-RU" sz="4800" dirty="0" smtClean="0">
              <a:cs typeface="Calibri" pitchFamily="34" charset="0"/>
            </a:endParaRPr>
          </a:p>
        </p:txBody>
      </p:sp>
      <p:pic>
        <p:nvPicPr>
          <p:cNvPr id="18436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149350"/>
            <a:ext cx="8915400" cy="1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5563"/>
            <a:ext cx="9144000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Группа 6"/>
          <p:cNvGrpSpPr/>
          <p:nvPr/>
        </p:nvGrpSpPr>
        <p:grpSpPr>
          <a:xfrm>
            <a:off x="6156176" y="0"/>
            <a:ext cx="2418301" cy="692696"/>
            <a:chOff x="7165253" y="0"/>
            <a:chExt cx="1527941" cy="437662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9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18035222"/>
      </p:ext>
    </p:extLst>
  </p:cSld>
  <p:clrMapOvr>
    <a:masterClrMapping/>
  </p:clrMapOvr>
  <p:transition spd="med" advTm="5311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Rectangle 25"/>
          <p:cNvSpPr>
            <a:spLocks noChangeArrowheads="1"/>
          </p:cNvSpPr>
          <p:nvPr/>
        </p:nvSpPr>
        <p:spPr bwMode="auto">
          <a:xfrm>
            <a:off x="254000" y="3025775"/>
            <a:ext cx="3471863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20000"/>
              </a:spcBef>
            </a:pPr>
            <a:endParaRPr lang="ru-RU">
              <a:latin typeface="Verdana" pitchFamily="34" charset="0"/>
            </a:endParaRPr>
          </a:p>
        </p:txBody>
      </p:sp>
      <p:pic>
        <p:nvPicPr>
          <p:cNvPr id="8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83820" y="11273"/>
            <a:ext cx="5996882" cy="997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/>
              <a:t>Платформа 1С-Битрикс</a:t>
            </a:r>
            <a:endParaRPr lang="en-US" sz="2800" b="1" dirty="0" smtClean="0">
              <a:latin typeface="Verdana" pitchFamily="34" charset="0"/>
            </a:endParaRPr>
          </a:p>
        </p:txBody>
      </p:sp>
      <p:sp>
        <p:nvSpPr>
          <p:cNvPr id="2" name="AutoShape 2" descr="https://cp.bitrix.ru/company/personal/user/76/files/element/historyget/1096119/%F0%E5%E9%F2%E8%ED%E3%20%E8%FE%EB%FC.jpg?cache_image=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658278" y="1412776"/>
            <a:ext cx="44537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Рейтинг платных тиражных</a:t>
            </a:r>
            <a:r>
              <a:rPr lang="en-US" sz="2400" dirty="0" smtClean="0"/>
              <a:t> CMS</a:t>
            </a:r>
            <a:r>
              <a:rPr lang="ru-RU" sz="2400" dirty="0" smtClean="0"/>
              <a:t> </a:t>
            </a:r>
            <a:endParaRPr lang="ru-RU" sz="2400" dirty="0"/>
          </a:p>
        </p:txBody>
      </p:sp>
      <p:pic>
        <p:nvPicPr>
          <p:cNvPr id="1026" name="Picture 2" descr="C:\Users\Надежда\Downloads\Снимок экрана 2014-11-05 в 10.21.06 (1)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21"/>
          <a:stretch/>
        </p:blipFill>
        <p:spPr bwMode="auto">
          <a:xfrm>
            <a:off x="348580" y="1340768"/>
            <a:ext cx="8460432" cy="4843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Группа 16"/>
          <p:cNvGrpSpPr/>
          <p:nvPr/>
        </p:nvGrpSpPr>
        <p:grpSpPr>
          <a:xfrm>
            <a:off x="6588224" y="0"/>
            <a:ext cx="2104971" cy="583549"/>
            <a:chOff x="7165253" y="0"/>
            <a:chExt cx="1527941" cy="437662"/>
          </a:xfrm>
        </p:grpSpPr>
        <p:sp>
          <p:nvSpPr>
            <p:cNvPr id="13" name="Прямоугольник 12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4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707255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312"/>
          <a:stretch/>
        </p:blipFill>
        <p:spPr>
          <a:xfrm>
            <a:off x="0" y="7374"/>
            <a:ext cx="9144001" cy="3613355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2628D42-B50C-4519-ADCF-28839E69E7B2}" type="slidenum">
              <a:rPr lang="ru-RU" smtClean="0"/>
              <a:pPr/>
              <a:t>30</a:t>
            </a:fld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0" y="3613355"/>
            <a:ext cx="9144001" cy="3244645"/>
          </a:xfrm>
          <a:prstGeom prst="rect">
            <a:avLst/>
          </a:prstGeom>
          <a:solidFill>
            <a:schemeClr val="bg2"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65113"/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</a:rPr>
              <a:t>Модуль «1С-Битрикс</a:t>
            </a: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</a:rPr>
              <a:t>: Интерактивная карта объектов</a:t>
            </a: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</a:rPr>
              <a:t>»</a:t>
            </a:r>
            <a:endParaRPr lang="ru-RU" sz="2800" b="1" dirty="0" smtClean="0">
              <a:solidFill>
                <a:srgbClr val="C00000"/>
              </a:solidFill>
              <a:ea typeface="+mj-ea"/>
              <a:cs typeface="+mj-cs"/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6156176" y="0"/>
            <a:ext cx="2418301" cy="692696"/>
            <a:chOff x="7165253" y="0"/>
            <a:chExt cx="1527941" cy="437662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0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704568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395536" y="502975"/>
            <a:ext cx="6912768" cy="1035013"/>
          </a:xfrm>
          <a:prstGeom prst="rect">
            <a:avLst/>
          </a:prstGeom>
        </p:spPr>
        <p:txBody>
          <a:bodyPr vert="horz" lIns="91432" tIns="45716" rIns="91432" bIns="45716" rtlCol="0" anchor="ctr">
            <a:normAutofit fontScale="4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5300" dirty="0">
                <a:latin typeface="+mn-lt"/>
              </a:rPr>
              <a:t>Интерактивная карта  объектов</a:t>
            </a:r>
          </a:p>
          <a:p>
            <a:pPr algn="l"/>
            <a:endParaRPr lang="ru-RU" sz="2850" dirty="0">
              <a:latin typeface="+mn-lt"/>
            </a:endParaRPr>
          </a:p>
          <a:p>
            <a:pPr algn="l"/>
            <a:r>
              <a:rPr lang="ru-RU" sz="3700" dirty="0">
                <a:solidFill>
                  <a:srgbClr val="0FADDD"/>
                </a:solidFill>
                <a:latin typeface="+mn-lt"/>
              </a:rPr>
              <a:t>Универсальное решение для визуализации картографических данных </a:t>
            </a:r>
            <a:endParaRPr lang="en-US" sz="3700" dirty="0">
              <a:solidFill>
                <a:srgbClr val="0FADDD"/>
              </a:solidFill>
              <a:latin typeface="+mn-lt"/>
              <a:cs typeface="Calibri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67339" y="1816159"/>
            <a:ext cx="4343400" cy="3350274"/>
          </a:xfrm>
          <a:prstGeom prst="rect">
            <a:avLst/>
          </a:prstGeom>
        </p:spPr>
        <p:txBody>
          <a:bodyPr wrap="square" lIns="68556" tIns="34289" rIns="68556" bIns="34289">
            <a:spAutoFit/>
          </a:bodyPr>
          <a:lstStyle/>
          <a:p>
            <a:pPr marL="285750" indent="-285750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dirty="0">
                <a:latin typeface="Calibri"/>
                <a:ea typeface="Calibri"/>
                <a:cs typeface="Calibri"/>
              </a:rPr>
              <a:t>Карта объектов, событий и маршрутов</a:t>
            </a:r>
          </a:p>
          <a:p>
            <a:pPr marL="285750" indent="-285750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dirty="0">
                <a:latin typeface="Calibri"/>
                <a:ea typeface="Calibri"/>
                <a:cs typeface="Calibri"/>
              </a:rPr>
              <a:t>Неограниченная вложенность категорий</a:t>
            </a:r>
          </a:p>
          <a:p>
            <a:pPr marL="285750" indent="-285750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dirty="0">
                <a:latin typeface="Calibri"/>
                <a:ea typeface="Calibri"/>
                <a:cs typeface="Calibri"/>
              </a:rPr>
              <a:t>Загрузка данных из модуля или извне</a:t>
            </a:r>
          </a:p>
          <a:p>
            <a:pPr marL="285750" indent="-285750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dirty="0">
                <a:latin typeface="Calibri"/>
                <a:ea typeface="Calibri"/>
                <a:cs typeface="Calibri"/>
              </a:rPr>
              <a:t>Прокладка маршрутов</a:t>
            </a:r>
          </a:p>
          <a:p>
            <a:pPr marL="285750" indent="-285750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dirty="0">
                <a:latin typeface="Calibri"/>
                <a:ea typeface="Calibri"/>
                <a:cs typeface="Calibri"/>
              </a:rPr>
              <a:t>Шаблон для мобильных устройств</a:t>
            </a:r>
          </a:p>
          <a:p>
            <a:pPr marL="285750" indent="-285750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dirty="0">
                <a:latin typeface="Calibri"/>
                <a:ea typeface="Calibri"/>
                <a:cs typeface="Calibri"/>
              </a:rPr>
              <a:t>Гибкие настройки и </a:t>
            </a:r>
            <a:r>
              <a:rPr lang="en-US" dirty="0">
                <a:latin typeface="Calibri"/>
                <a:ea typeface="Calibri"/>
                <a:cs typeface="Calibri"/>
              </a:rPr>
              <a:t>API </a:t>
            </a:r>
            <a:r>
              <a:rPr lang="ru-RU" dirty="0">
                <a:latin typeface="Calibri"/>
                <a:ea typeface="Calibri"/>
                <a:cs typeface="Calibri"/>
              </a:rPr>
              <a:t>для разработчиков</a:t>
            </a:r>
          </a:p>
        </p:txBody>
      </p:sp>
      <p:grpSp>
        <p:nvGrpSpPr>
          <p:cNvPr id="22" name="Группа 21"/>
          <p:cNvGrpSpPr/>
          <p:nvPr/>
        </p:nvGrpSpPr>
        <p:grpSpPr>
          <a:xfrm>
            <a:off x="6156176" y="0"/>
            <a:ext cx="2418301" cy="692696"/>
            <a:chOff x="7165253" y="0"/>
            <a:chExt cx="1527941" cy="437662"/>
          </a:xfrm>
        </p:grpSpPr>
        <p:sp>
          <p:nvSpPr>
            <p:cNvPr id="23" name="Прямоугольник 22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24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Прямоугольник 2"/>
          <p:cNvSpPr/>
          <p:nvPr/>
        </p:nvSpPr>
        <p:spPr>
          <a:xfrm>
            <a:off x="179512" y="5795254"/>
            <a:ext cx="20968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61962" indent="-285750"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b="1" dirty="0">
                <a:latin typeface="Calibri" panose="020F0502020204030204" pitchFamily="34" charset="0"/>
              </a:rPr>
              <a:t>Цена: 14 900р.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611560" y="6164586"/>
            <a:ext cx="54023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hlinkClick r:id="rId4"/>
              </a:rPr>
              <a:t>http://marketplace.1c-bitrix.ru/solutions/bitrix.map/</a:t>
            </a:r>
            <a:endParaRPr lang="ru-RU" dirty="0" smtClean="0"/>
          </a:p>
        </p:txBody>
      </p:sp>
      <p:pic>
        <p:nvPicPr>
          <p:cNvPr id="10" name="Picture 2" descr="C:\Users\Надежда\Downloads\iphone_2 (1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1965068"/>
            <a:ext cx="1347022" cy="2489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9142" y="1794049"/>
            <a:ext cx="1349632" cy="266052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750" y="1628800"/>
            <a:ext cx="4690779" cy="3428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185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600200" y="2362200"/>
            <a:ext cx="5791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2000">
              <a:latin typeface="Verdana" pitchFamily="34" charset="0"/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465746" y="4437112"/>
            <a:ext cx="8225207" cy="55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68288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defRPr/>
            </a:pPr>
            <a:endParaRPr lang="ru-RU" sz="1400" dirty="0" smtClean="0"/>
          </a:p>
          <a:p>
            <a:endParaRPr lang="ru-RU" sz="1400" dirty="0" smtClean="0"/>
          </a:p>
        </p:txBody>
      </p:sp>
      <p:sp>
        <p:nvSpPr>
          <p:cNvPr id="11" name="Прямоугольник 1"/>
          <p:cNvSpPr>
            <a:spLocks noChangeArrowheads="1"/>
          </p:cNvSpPr>
          <p:nvPr/>
        </p:nvSpPr>
        <p:spPr bwMode="auto">
          <a:xfrm>
            <a:off x="609576" y="3924872"/>
            <a:ext cx="742544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endParaRPr lang="ru-RU" dirty="0" smtClean="0">
              <a:solidFill>
                <a:srgbClr val="000000"/>
              </a:solidFill>
              <a:latin typeface="Calibri" pitchFamily="34" charset="0"/>
              <a:cs typeface="Calibri"/>
            </a:endParaRPr>
          </a:p>
          <a:p>
            <a:endParaRPr lang="ru-RU" b="0" dirty="0">
              <a:solidFill>
                <a:srgbClr val="000000"/>
              </a:solidFill>
              <a:latin typeface="Calibri" pitchFamily="34" charset="0"/>
              <a:cs typeface="Calibri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070442" y="1196752"/>
            <a:ext cx="3831516" cy="49398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6212" lvl="0">
              <a:spcAft>
                <a:spcPts val="600"/>
              </a:spcAft>
              <a:buClr>
                <a:srgbClr val="C00000"/>
              </a:buClr>
            </a:pPr>
            <a:r>
              <a:rPr lang="ru-RU" sz="2000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Карта объектов и событий</a:t>
            </a:r>
          </a:p>
          <a:p>
            <a:pPr marL="519112" lvl="0" indent="-342900"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Calibri" panose="020F0502020204030204" pitchFamily="34" charset="0"/>
              </a:rPr>
              <a:t>отображение объектов  на </a:t>
            </a:r>
            <a:r>
              <a:rPr lang="ru-RU" sz="2000" dirty="0" err="1" smtClean="0">
                <a:latin typeface="Calibri" panose="020F0502020204030204" pitchFamily="34" charset="0"/>
              </a:rPr>
              <a:t>Яндекс.Картах</a:t>
            </a:r>
            <a:r>
              <a:rPr lang="ru-RU" sz="2000" dirty="0" smtClean="0">
                <a:latin typeface="Calibri" panose="020F0502020204030204" pitchFamily="34" charset="0"/>
              </a:rPr>
              <a:t> или </a:t>
            </a:r>
            <a:r>
              <a:rPr lang="en-US" sz="2000" dirty="0">
                <a:latin typeface="Calibri" panose="020F0502020204030204" pitchFamily="34" charset="0"/>
              </a:rPr>
              <a:t>Google Maps </a:t>
            </a:r>
            <a:endParaRPr lang="ru-RU" sz="2000" dirty="0" smtClean="0">
              <a:latin typeface="Calibri" panose="020F0502020204030204" pitchFamily="34" charset="0"/>
            </a:endParaRPr>
          </a:p>
          <a:p>
            <a:pPr marL="519112" lvl="0" indent="-342900"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sz="2000" dirty="0">
                <a:latin typeface="Calibri" panose="020F0502020204030204" pitchFamily="34" charset="0"/>
              </a:rPr>
              <a:t>группировка объектов по категориям </a:t>
            </a:r>
            <a:endParaRPr lang="ru-RU" sz="2000" dirty="0" smtClean="0">
              <a:latin typeface="Calibri" panose="020F0502020204030204" pitchFamily="34" charset="0"/>
            </a:endParaRPr>
          </a:p>
          <a:p>
            <a:pPr marL="519112" indent="-342900"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sz="2000" dirty="0">
                <a:latin typeface="Calibri" panose="020F0502020204030204" pitchFamily="34" charset="0"/>
              </a:rPr>
              <a:t>список объектов</a:t>
            </a:r>
          </a:p>
          <a:p>
            <a:pPr marL="519112" lvl="0" indent="-342900"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sz="2000" dirty="0">
                <a:latin typeface="Calibri" panose="020F0502020204030204" pitchFamily="34" charset="0"/>
              </a:rPr>
              <a:t>поиск объектов по их </a:t>
            </a:r>
            <a:r>
              <a:rPr lang="ru-RU" sz="2000" dirty="0" smtClean="0">
                <a:latin typeface="Calibri" panose="020F0502020204030204" pitchFamily="34" charset="0"/>
              </a:rPr>
              <a:t>названию</a:t>
            </a:r>
          </a:p>
          <a:p>
            <a:pPr marL="519112" lvl="0" indent="-342900"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Calibri" panose="020F0502020204030204" pitchFamily="34" charset="0"/>
              </a:rPr>
              <a:t>детальная информация об объекте </a:t>
            </a:r>
          </a:p>
          <a:p>
            <a:pPr marL="519112" lvl="0" indent="-342900"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Calibri" panose="020F0502020204030204" pitchFamily="34" charset="0"/>
              </a:rPr>
              <a:t>прокладка маршрута до объекта</a:t>
            </a:r>
          </a:p>
          <a:p>
            <a:pPr marL="176212" lvl="0">
              <a:spcAft>
                <a:spcPts val="600"/>
              </a:spcAft>
              <a:buClr>
                <a:srgbClr val="C00000"/>
              </a:buClr>
            </a:pPr>
            <a:r>
              <a:rPr lang="ru-RU" sz="2000" dirty="0" smtClean="0">
                <a:solidFill>
                  <a:srgbClr val="C00000"/>
                </a:solidFill>
                <a:latin typeface="Calibri" panose="020F0502020204030204" pitchFamily="34" charset="0"/>
              </a:rPr>
              <a:t>Карта маршрутов</a:t>
            </a:r>
          </a:p>
        </p:txBody>
      </p:sp>
      <p:pic>
        <p:nvPicPr>
          <p:cNvPr id="16" name="Picture 4" descr="C:\Users\Надежда\Downloads\3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258" y="1289877"/>
            <a:ext cx="5192007" cy="4487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Группа 14"/>
          <p:cNvGrpSpPr/>
          <p:nvPr/>
        </p:nvGrpSpPr>
        <p:grpSpPr>
          <a:xfrm>
            <a:off x="6156176" y="0"/>
            <a:ext cx="2418301" cy="692696"/>
            <a:chOff x="7165253" y="0"/>
            <a:chExt cx="1527941" cy="437662"/>
          </a:xfrm>
        </p:grpSpPr>
        <p:sp>
          <p:nvSpPr>
            <p:cNvPr id="17" name="Прямоугольник 16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8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0603"/>
            <a:ext cx="752475" cy="75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Rectangle 2"/>
          <p:cNvSpPr txBox="1">
            <a:spLocks noChangeArrowheads="1"/>
          </p:cNvSpPr>
          <p:nvPr/>
        </p:nvSpPr>
        <p:spPr>
          <a:xfrm>
            <a:off x="931987" y="19052"/>
            <a:ext cx="5224189" cy="935782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lvl="0">
              <a:buClr>
                <a:srgbClr val="C00000"/>
              </a:buClr>
            </a:pPr>
            <a:r>
              <a:rPr lang="ru-RU" sz="3000" b="1" dirty="0">
                <a:latin typeface="Calibri" pitchFamily="34" charset="0"/>
              </a:rPr>
              <a:t>Интерактивная </a:t>
            </a:r>
            <a:r>
              <a:rPr lang="ru-RU" sz="3000" b="1" dirty="0" smtClean="0">
                <a:latin typeface="Calibri" pitchFamily="34" charset="0"/>
              </a:rPr>
              <a:t>карта</a:t>
            </a:r>
            <a:endParaRPr lang="ru-RU" sz="3000" b="1" dirty="0"/>
          </a:p>
        </p:txBody>
      </p:sp>
      <p:cxnSp>
        <p:nvCxnSpPr>
          <p:cNvPr id="21" name="Прямая соединительная линия 20"/>
          <p:cNvCxnSpPr/>
          <p:nvPr/>
        </p:nvCxnSpPr>
        <p:spPr>
          <a:xfrm>
            <a:off x="378538" y="1041304"/>
            <a:ext cx="8195939" cy="11432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706818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76896" y="222251"/>
            <a:ext cx="6933505" cy="8382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endParaRPr lang="en-US" sz="2800" b="1" dirty="0">
              <a:latin typeface="Verdana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791200" y="1397000"/>
            <a:ext cx="3101279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Доступность с мобильных устройств:</a:t>
            </a:r>
            <a:br>
              <a:rPr lang="ru-RU" sz="2400" dirty="0" smtClean="0"/>
            </a:br>
            <a:endParaRPr lang="ru-RU" sz="2400" dirty="0" smtClean="0"/>
          </a:p>
          <a:p>
            <a:pPr marL="555625" indent="-285750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sz="2400" b="0" dirty="0" smtClean="0"/>
              <a:t> </a:t>
            </a:r>
            <a:r>
              <a:rPr lang="ru-RU" sz="2400" dirty="0" smtClean="0"/>
              <a:t>Шаблон  для мобильной версии сайта</a:t>
            </a:r>
            <a:br>
              <a:rPr lang="ru-RU" sz="2400" dirty="0" smtClean="0"/>
            </a:br>
            <a:endParaRPr lang="ru-RU" sz="2400" dirty="0"/>
          </a:p>
          <a:p>
            <a:pPr marL="555625" indent="-285750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sz="2400" dirty="0" smtClean="0"/>
              <a:t> Шаблон для мобильного приложения</a:t>
            </a:r>
            <a:br>
              <a:rPr lang="ru-RU" sz="2400" dirty="0" smtClean="0"/>
            </a:br>
            <a:endParaRPr lang="ru-RU" sz="2400" dirty="0" smtClean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50" y="1467952"/>
            <a:ext cx="2017059" cy="3976216"/>
          </a:xfrm>
          <a:prstGeom prst="rect">
            <a:avLst/>
          </a:prstGeom>
        </p:spPr>
      </p:pic>
      <p:pic>
        <p:nvPicPr>
          <p:cNvPr id="1026" name="Picture 2" descr="C:\Users\Надежда\Downloads\iphone_2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8042" y="1723542"/>
            <a:ext cx="2013159" cy="3720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7142" y="1723544"/>
            <a:ext cx="2013159" cy="3720624"/>
          </a:xfrm>
          <a:prstGeom prst="rect">
            <a:avLst/>
          </a:prstGeom>
        </p:spPr>
      </p:pic>
      <p:grpSp>
        <p:nvGrpSpPr>
          <p:cNvPr id="13" name="Группа 12"/>
          <p:cNvGrpSpPr/>
          <p:nvPr/>
        </p:nvGrpSpPr>
        <p:grpSpPr>
          <a:xfrm>
            <a:off x="6156176" y="0"/>
            <a:ext cx="2418301" cy="692696"/>
            <a:chOff x="7165253" y="0"/>
            <a:chExt cx="1527941" cy="437662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5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0603"/>
            <a:ext cx="752475" cy="75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Rectangle 2"/>
          <p:cNvSpPr txBox="1">
            <a:spLocks noChangeArrowheads="1"/>
          </p:cNvSpPr>
          <p:nvPr/>
        </p:nvSpPr>
        <p:spPr>
          <a:xfrm>
            <a:off x="931987" y="19052"/>
            <a:ext cx="5224189" cy="935782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lvl="0">
              <a:lnSpc>
                <a:spcPct val="90000"/>
              </a:lnSpc>
            </a:pPr>
            <a:r>
              <a:rPr lang="ru-RU" sz="3000" b="1" dirty="0">
                <a:latin typeface="Calibri" pitchFamily="34" charset="0"/>
              </a:rPr>
              <a:t>Мобильная карта</a:t>
            </a:r>
            <a:endParaRPr lang="en-US" sz="3000" b="1" dirty="0">
              <a:latin typeface="Verdana" pitchFamily="34" charset="0"/>
            </a:endParaRPr>
          </a:p>
        </p:txBody>
      </p:sp>
      <p:cxnSp>
        <p:nvCxnSpPr>
          <p:cNvPr id="19" name="Прямая соединительная линия 18"/>
          <p:cNvCxnSpPr/>
          <p:nvPr/>
        </p:nvCxnSpPr>
        <p:spPr>
          <a:xfrm>
            <a:off x="378538" y="1041304"/>
            <a:ext cx="8195939" cy="11432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992151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600200" y="2362200"/>
            <a:ext cx="5791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2000">
              <a:latin typeface="Verdana" pitchFamily="34" charset="0"/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465746" y="4437112"/>
            <a:ext cx="8225207" cy="55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68288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defRPr/>
            </a:pPr>
            <a:endParaRPr lang="ru-RU" sz="1400" dirty="0" smtClean="0"/>
          </a:p>
          <a:p>
            <a:endParaRPr lang="ru-RU" sz="1400" dirty="0" smtClean="0"/>
          </a:p>
        </p:txBody>
      </p:sp>
      <p:sp>
        <p:nvSpPr>
          <p:cNvPr id="11" name="Прямоугольник 1"/>
          <p:cNvSpPr>
            <a:spLocks noChangeArrowheads="1"/>
          </p:cNvSpPr>
          <p:nvPr/>
        </p:nvSpPr>
        <p:spPr bwMode="auto">
          <a:xfrm>
            <a:off x="609576" y="3924872"/>
            <a:ext cx="742544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endParaRPr lang="ru-RU" dirty="0" smtClean="0">
              <a:solidFill>
                <a:srgbClr val="000000"/>
              </a:solidFill>
              <a:latin typeface="Calibri" pitchFamily="34" charset="0"/>
              <a:cs typeface="Calibri"/>
            </a:endParaRPr>
          </a:p>
          <a:p>
            <a:endParaRPr lang="ru-RU" b="0" dirty="0">
              <a:solidFill>
                <a:srgbClr val="000000"/>
              </a:solidFill>
              <a:latin typeface="Calibri" pitchFamily="34" charset="0"/>
              <a:cs typeface="Calibri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23528" y="1392382"/>
            <a:ext cx="7067872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sz="2000" dirty="0" smtClean="0"/>
              <a:t>Поддержка </a:t>
            </a:r>
            <a:r>
              <a:rPr lang="ru-RU" sz="2000" dirty="0" err="1" smtClean="0"/>
              <a:t>Яндекс.Карты</a:t>
            </a:r>
            <a:r>
              <a:rPr lang="ru-RU" sz="2000" dirty="0" smtClean="0"/>
              <a:t> </a:t>
            </a:r>
            <a:r>
              <a:rPr lang="ru-RU" sz="2000" dirty="0"/>
              <a:t>и </a:t>
            </a:r>
            <a:r>
              <a:rPr lang="ru-RU" sz="2000" dirty="0" err="1"/>
              <a:t>Google</a:t>
            </a:r>
            <a:r>
              <a:rPr lang="ru-RU" sz="2000" dirty="0"/>
              <a:t> </a:t>
            </a:r>
            <a:r>
              <a:rPr lang="ru-RU" sz="2000" dirty="0" err="1"/>
              <a:t>Maps</a:t>
            </a:r>
            <a:r>
              <a:rPr lang="ru-RU" sz="2000" dirty="0"/>
              <a:t> </a:t>
            </a:r>
            <a:endParaRPr lang="ru-RU" sz="2000" dirty="0" smtClean="0"/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sz="2000" dirty="0" smtClean="0"/>
              <a:t>Единый источник данных и </a:t>
            </a:r>
            <a:r>
              <a:rPr lang="ru-RU" sz="2000" dirty="0"/>
              <a:t>для мобильной 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и для десктоп версии</a:t>
            </a:r>
            <a:endParaRPr lang="ru-RU" sz="2000" dirty="0"/>
          </a:p>
          <a:p>
            <a:pPr lvl="0">
              <a:buClr>
                <a:srgbClr val="C00000"/>
              </a:buClr>
            </a:pPr>
            <a:endParaRPr lang="ru-RU" sz="2000" dirty="0" smtClean="0"/>
          </a:p>
          <a:p>
            <a:pPr marL="285750" lvl="0" indent="-285750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sz="2000" dirty="0" err="1" smtClean="0"/>
              <a:t>Кастомизация</a:t>
            </a:r>
            <a:r>
              <a:rPr lang="ru-RU" sz="2000" dirty="0" smtClean="0"/>
              <a:t> внешнего вида (задание </a:t>
            </a:r>
            <a:r>
              <a:rPr lang="ru-RU" sz="2000" dirty="0"/>
              <a:t>пользовательских </a:t>
            </a:r>
            <a:r>
              <a:rPr lang="ru-RU" sz="2000" dirty="0" smtClean="0"/>
              <a:t>маркеров, изменение высоты </a:t>
            </a:r>
            <a:r>
              <a:rPr lang="ru-RU" sz="2000" dirty="0"/>
              <a:t>карты, </a:t>
            </a:r>
            <a:r>
              <a:rPr lang="ru-RU" sz="2000" dirty="0" smtClean="0"/>
              <a:t>цвета </a:t>
            </a:r>
            <a:r>
              <a:rPr lang="ru-RU" sz="2000" dirty="0"/>
              <a:t>линий </a:t>
            </a:r>
            <a:r>
              <a:rPr lang="ru-RU" sz="2000" dirty="0" smtClean="0"/>
              <a:t>, текст сообщений и </a:t>
            </a:r>
            <a:r>
              <a:rPr lang="ru-RU" sz="2000" dirty="0" err="1" smtClean="0"/>
              <a:t>т.п</a:t>
            </a:r>
            <a:r>
              <a:rPr lang="ru-RU" sz="2000" dirty="0" smtClean="0"/>
              <a:t>):</a:t>
            </a:r>
          </a:p>
          <a:p>
            <a:pPr marL="285750" lvl="0" indent="244475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sz="2000" dirty="0"/>
              <a:t>Ч</a:t>
            </a:r>
            <a:r>
              <a:rPr lang="ru-RU" sz="2000" dirty="0" smtClean="0"/>
              <a:t>ерез </a:t>
            </a:r>
            <a:r>
              <a:rPr lang="ru-RU" sz="2000" dirty="0"/>
              <a:t>интерфейс </a:t>
            </a:r>
            <a:r>
              <a:rPr lang="ru-RU" sz="2000" dirty="0" smtClean="0"/>
              <a:t>административной панели 1С-Битрикс</a:t>
            </a:r>
          </a:p>
          <a:p>
            <a:pPr marL="285750" lvl="0" indent="244475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sz="2000" dirty="0" smtClean="0"/>
              <a:t>Через настройки компонента</a:t>
            </a:r>
          </a:p>
          <a:p>
            <a:pPr marL="285750" lvl="0" indent="244475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sz="2000" dirty="0" smtClean="0"/>
              <a:t>С помощью </a:t>
            </a:r>
            <a:r>
              <a:rPr lang="ru-RU" sz="2000" dirty="0"/>
              <a:t>настройки </a:t>
            </a:r>
            <a:r>
              <a:rPr lang="ru-RU" sz="2000" dirty="0" smtClean="0"/>
              <a:t>параметров </a:t>
            </a:r>
            <a:r>
              <a:rPr lang="ru-RU" sz="2000" dirty="0"/>
              <a:t>и </a:t>
            </a:r>
            <a:r>
              <a:rPr lang="en-US" sz="2000" dirty="0"/>
              <a:t>CSS</a:t>
            </a: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/>
              <a:t> </a:t>
            </a:r>
            <a:endParaRPr lang="ru-RU" sz="2000" dirty="0" smtClean="0"/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sz="2000" dirty="0"/>
              <a:t>Настройка маршрутов</a:t>
            </a:r>
          </a:p>
          <a:p>
            <a:pPr marL="285750" lvl="0" indent="-285750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sz="2000" dirty="0" smtClean="0"/>
              <a:t>Защита </a:t>
            </a:r>
            <a:r>
              <a:rPr lang="ru-RU" sz="2000" dirty="0"/>
              <a:t>от ввода некорректных </a:t>
            </a:r>
            <a:r>
              <a:rPr lang="ru-RU" sz="2000" dirty="0" smtClean="0"/>
              <a:t>данных</a:t>
            </a:r>
            <a:endParaRPr lang="ru-RU" dirty="0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9850" y="1247980"/>
            <a:ext cx="2781103" cy="1300822"/>
          </a:xfrm>
          <a:prstGeom prst="rect">
            <a:avLst/>
          </a:prstGeom>
        </p:spPr>
      </p:pic>
      <p:grpSp>
        <p:nvGrpSpPr>
          <p:cNvPr id="14" name="Группа 13"/>
          <p:cNvGrpSpPr/>
          <p:nvPr/>
        </p:nvGrpSpPr>
        <p:grpSpPr>
          <a:xfrm>
            <a:off x="6156176" y="0"/>
            <a:ext cx="2418301" cy="692696"/>
            <a:chOff x="7165253" y="0"/>
            <a:chExt cx="1527941" cy="437662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6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0603"/>
            <a:ext cx="752475" cy="75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Rectangle 2"/>
          <p:cNvSpPr txBox="1">
            <a:spLocks noChangeArrowheads="1"/>
          </p:cNvSpPr>
          <p:nvPr/>
        </p:nvSpPr>
        <p:spPr>
          <a:xfrm>
            <a:off x="931987" y="19052"/>
            <a:ext cx="5224189" cy="935782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lvl="0">
              <a:lnSpc>
                <a:spcPct val="90000"/>
              </a:lnSpc>
            </a:pPr>
            <a:r>
              <a:rPr lang="ru-RU" sz="3200" b="1" dirty="0"/>
              <a:t>Управление картой (</a:t>
            </a:r>
            <a:r>
              <a:rPr lang="en-US" sz="3200" b="1" dirty="0"/>
              <a:t>API)</a:t>
            </a:r>
            <a:endParaRPr lang="en-US" sz="3000" b="1" dirty="0">
              <a:latin typeface="Verdana" pitchFamily="34" charset="0"/>
            </a:endParaRPr>
          </a:p>
        </p:txBody>
      </p:sp>
      <p:cxnSp>
        <p:nvCxnSpPr>
          <p:cNvPr id="21" name="Прямая соединительная линия 20"/>
          <p:cNvCxnSpPr/>
          <p:nvPr/>
        </p:nvCxnSpPr>
        <p:spPr>
          <a:xfrm>
            <a:off x="378538" y="1041304"/>
            <a:ext cx="8195939" cy="11432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655258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5"/>
          <p:cNvSpPr>
            <a:spLocks noChangeArrowheads="1"/>
          </p:cNvSpPr>
          <p:nvPr/>
        </p:nvSpPr>
        <p:spPr bwMode="auto">
          <a:xfrm>
            <a:off x="253999" y="3028950"/>
            <a:ext cx="3471863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20000"/>
              </a:spcBef>
            </a:pPr>
            <a:endParaRPr lang="ru-RU" dirty="0">
              <a:solidFill>
                <a:prstClr val="black"/>
              </a:solidFill>
              <a:latin typeface="Verdana" pitchFamily="34" charset="0"/>
              <a:cs typeface="Calibri"/>
            </a:endParaRPr>
          </a:p>
        </p:txBody>
      </p:sp>
      <p:pic>
        <p:nvPicPr>
          <p:cNvPr id="4101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268760"/>
            <a:ext cx="8915400" cy="1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20650" y="188640"/>
            <a:ext cx="59690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3200" b="1" dirty="0" smtClean="0">
                <a:solidFill>
                  <a:srgbClr val="000000"/>
                </a:solidFill>
                <a:latin typeface="Calibri"/>
                <a:cs typeface="+mn-cs"/>
              </a:rPr>
              <a:t>Карта в обычной версии</a:t>
            </a:r>
            <a:endParaRPr lang="ru-RU" sz="3200" b="1" dirty="0">
              <a:solidFill>
                <a:srgbClr val="000000"/>
              </a:solidFill>
              <a:latin typeface="Calibri"/>
              <a:cs typeface="+mn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7545" y="1327250"/>
            <a:ext cx="828092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</a:pPr>
            <a:r>
              <a:rPr lang="ru-RU" dirty="0" smtClean="0">
                <a:solidFill>
                  <a:prstClr val="black"/>
                </a:solidFill>
                <a:latin typeface="Calibri"/>
                <a:cs typeface="+mn-cs"/>
              </a:rPr>
              <a:t/>
            </a:r>
            <a:br>
              <a:rPr lang="ru-RU" dirty="0" smtClean="0">
                <a:solidFill>
                  <a:prstClr val="black"/>
                </a:solidFill>
                <a:latin typeface="Calibri"/>
                <a:cs typeface="+mn-cs"/>
              </a:rPr>
            </a:br>
            <a:endParaRPr lang="ru-RU" dirty="0" smtClean="0">
              <a:solidFill>
                <a:prstClr val="black"/>
              </a:solidFill>
              <a:latin typeface="Calibri"/>
              <a:cs typeface="+mn-cs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ü"/>
            </a:pPr>
            <a:endParaRPr lang="ru-RU" sz="1600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484784"/>
            <a:ext cx="7236296" cy="4961825"/>
          </a:xfrm>
          <a:prstGeom prst="rect">
            <a:avLst/>
          </a:prstGeom>
        </p:spPr>
      </p:pic>
      <p:grpSp>
        <p:nvGrpSpPr>
          <p:cNvPr id="9" name="Группа 8"/>
          <p:cNvGrpSpPr/>
          <p:nvPr/>
        </p:nvGrpSpPr>
        <p:grpSpPr>
          <a:xfrm>
            <a:off x="6156176" y="0"/>
            <a:ext cx="2418301" cy="692696"/>
            <a:chOff x="7165253" y="0"/>
            <a:chExt cx="1527941" cy="437662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1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0392388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84" y="850404"/>
            <a:ext cx="9125033" cy="5157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267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5"/>
          <p:cNvSpPr>
            <a:spLocks noChangeArrowheads="1"/>
          </p:cNvSpPr>
          <p:nvPr/>
        </p:nvSpPr>
        <p:spPr bwMode="auto">
          <a:xfrm>
            <a:off x="254000" y="3025775"/>
            <a:ext cx="3471863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20000"/>
              </a:spcBef>
            </a:pPr>
            <a:endParaRPr lang="ru-RU" dirty="0">
              <a:solidFill>
                <a:prstClr val="black"/>
              </a:solidFill>
              <a:latin typeface="Verdana" pitchFamily="34" charset="0"/>
              <a:cs typeface="Calibri"/>
            </a:endParaRPr>
          </a:p>
        </p:txBody>
      </p:sp>
      <p:pic>
        <p:nvPicPr>
          <p:cNvPr id="4101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149350"/>
            <a:ext cx="8915400" cy="1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67544" y="76102"/>
            <a:ext cx="562210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800" b="1" dirty="0" smtClean="0">
                <a:solidFill>
                  <a:srgbClr val="000000"/>
                </a:solidFill>
                <a:latin typeface="Calibri"/>
                <a:cs typeface="+mn-cs"/>
              </a:rPr>
              <a:t>Доступность сайта для людей с ограниченными возможностями</a:t>
            </a:r>
            <a:endParaRPr lang="ru-RU" sz="2800" b="1" dirty="0">
              <a:solidFill>
                <a:srgbClr val="000000"/>
              </a:solidFill>
              <a:latin typeface="Calibri"/>
              <a:cs typeface="+mn-c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67544" y="1484784"/>
            <a:ext cx="4752528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Arial" pitchFamily="34" charset="0"/>
              <a:buChar char="•"/>
              <a:tabLst>
                <a:tab pos="7443788" algn="l"/>
              </a:tabLst>
            </a:pPr>
            <a:r>
              <a:rPr lang="ru-RU" b="1" dirty="0" smtClean="0">
                <a:solidFill>
                  <a:srgbClr val="000000"/>
                </a:solidFill>
                <a:latin typeface="Calibri"/>
                <a:cs typeface="+mn-cs"/>
              </a:rPr>
              <a:t>Соответствие стандартам </a:t>
            </a:r>
            <a:r>
              <a:rPr lang="en-US" b="1" dirty="0" smtClean="0">
                <a:solidFill>
                  <a:srgbClr val="000000"/>
                </a:solidFill>
                <a:latin typeface="Calibri"/>
                <a:cs typeface="+mn-cs"/>
              </a:rPr>
              <a:t>WCAG2.0 </a:t>
            </a:r>
            <a:r>
              <a:rPr lang="ru-RU" b="1" dirty="0" smtClean="0">
                <a:solidFill>
                  <a:srgbClr val="000000"/>
                </a:solidFill>
                <a:latin typeface="Calibri"/>
                <a:cs typeface="+mn-cs"/>
              </a:rPr>
              <a:t>и</a:t>
            </a:r>
            <a:r>
              <a:rPr lang="en-US" b="1" dirty="0" smtClean="0">
                <a:solidFill>
                  <a:srgbClr val="000000"/>
                </a:solidFill>
                <a:latin typeface="Calibri"/>
                <a:cs typeface="+mn-cs"/>
              </a:rPr>
              <a:t> </a:t>
            </a:r>
            <a:br>
              <a:rPr lang="en-US" b="1" dirty="0" smtClean="0">
                <a:solidFill>
                  <a:srgbClr val="000000"/>
                </a:solidFill>
                <a:latin typeface="Calibri"/>
                <a:cs typeface="+mn-cs"/>
              </a:rPr>
            </a:br>
            <a:r>
              <a:rPr lang="ru-RU" b="1" dirty="0" smtClean="0">
                <a:solidFill>
                  <a:srgbClr val="000000"/>
                </a:solidFill>
                <a:latin typeface="Calibri"/>
                <a:cs typeface="+mn-cs"/>
              </a:rPr>
              <a:t>ГОСТ </a:t>
            </a:r>
            <a:r>
              <a:rPr lang="ru-RU" b="1" dirty="0">
                <a:solidFill>
                  <a:srgbClr val="000000"/>
                </a:solidFill>
                <a:latin typeface="Calibri"/>
                <a:cs typeface="+mn-cs"/>
              </a:rPr>
              <a:t> Р 52872-2007 </a:t>
            </a:r>
            <a:r>
              <a:rPr lang="ru-RU" b="1" dirty="0" smtClean="0">
                <a:solidFill>
                  <a:srgbClr val="000000"/>
                </a:solidFill>
                <a:latin typeface="Calibri"/>
                <a:cs typeface="+mn-cs"/>
              </a:rPr>
              <a:t>:</a:t>
            </a:r>
          </a:p>
          <a:p>
            <a:pPr marL="554037" indent="-285750"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80000"/>
              <a:buFont typeface="Arial" pitchFamily="34" charset="0"/>
              <a:buChar char="•"/>
              <a:tabLst>
                <a:tab pos="7443788" algn="l"/>
              </a:tabLst>
            </a:pPr>
            <a:r>
              <a:rPr lang="ru-RU" dirty="0" smtClean="0">
                <a:solidFill>
                  <a:srgbClr val="000000"/>
                </a:solidFill>
                <a:latin typeface="Calibri"/>
                <a:cs typeface="+mn-cs"/>
              </a:rPr>
              <a:t>возможность  </a:t>
            </a:r>
            <a:r>
              <a:rPr lang="ru-RU" dirty="0">
                <a:solidFill>
                  <a:srgbClr val="000000"/>
                </a:solidFill>
                <a:latin typeface="Calibri"/>
                <a:cs typeface="+mn-cs"/>
              </a:rPr>
              <a:t>увеличения размера </a:t>
            </a:r>
            <a:r>
              <a:rPr lang="ru-RU" dirty="0" smtClean="0">
                <a:solidFill>
                  <a:srgbClr val="000000"/>
                </a:solidFill>
                <a:latin typeface="Calibri"/>
                <a:cs typeface="+mn-cs"/>
              </a:rPr>
              <a:t>шрифта</a:t>
            </a:r>
          </a:p>
          <a:p>
            <a:pPr marL="554037" indent="-285750"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80000"/>
              <a:buFont typeface="Arial" pitchFamily="34" charset="0"/>
              <a:buChar char="•"/>
              <a:tabLst>
                <a:tab pos="7443788" algn="l"/>
              </a:tabLst>
            </a:pPr>
            <a:r>
              <a:rPr lang="ru-RU" dirty="0" smtClean="0">
                <a:solidFill>
                  <a:srgbClr val="000000"/>
                </a:solidFill>
                <a:latin typeface="Calibri"/>
                <a:cs typeface="+mn-cs"/>
              </a:rPr>
              <a:t>выбор </a:t>
            </a:r>
            <a:r>
              <a:rPr lang="ru-RU" dirty="0">
                <a:solidFill>
                  <a:srgbClr val="000000"/>
                </a:solidFill>
                <a:latin typeface="Calibri"/>
                <a:cs typeface="+mn-cs"/>
              </a:rPr>
              <a:t>контрастной цветовой </a:t>
            </a:r>
            <a:r>
              <a:rPr lang="ru-RU" dirty="0" smtClean="0">
                <a:solidFill>
                  <a:srgbClr val="000000"/>
                </a:solidFill>
                <a:latin typeface="Calibri"/>
                <a:cs typeface="+mn-cs"/>
              </a:rPr>
              <a:t>схемы</a:t>
            </a:r>
            <a:endParaRPr lang="ru-RU" dirty="0">
              <a:solidFill>
                <a:srgbClr val="000000"/>
              </a:solidFill>
              <a:latin typeface="Calibri"/>
              <a:cs typeface="+mn-cs"/>
            </a:endParaRPr>
          </a:p>
          <a:p>
            <a:pPr marL="554037" indent="-285750"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80000"/>
              <a:buFont typeface="Arial" pitchFamily="34" charset="0"/>
              <a:buChar char="•"/>
              <a:tabLst>
                <a:tab pos="7443788" algn="l"/>
              </a:tabLst>
            </a:pPr>
            <a:r>
              <a:rPr lang="ru-RU" dirty="0">
                <a:solidFill>
                  <a:srgbClr val="000000"/>
                </a:solidFill>
                <a:latin typeface="Calibri"/>
                <a:cs typeface="+mn-cs"/>
              </a:rPr>
              <a:t>перемещение по странице с помощью клавиатуры </a:t>
            </a:r>
            <a:endParaRPr lang="ru-RU" dirty="0" smtClean="0">
              <a:solidFill>
                <a:srgbClr val="000000"/>
              </a:solidFill>
              <a:latin typeface="Calibri"/>
              <a:cs typeface="+mn-cs"/>
            </a:endParaRPr>
          </a:p>
          <a:p>
            <a:pPr marL="554037" indent="-285750"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80000"/>
              <a:buFont typeface="Arial" pitchFamily="34" charset="0"/>
              <a:buChar char="•"/>
              <a:tabLst>
                <a:tab pos="7443788" algn="l"/>
              </a:tabLst>
            </a:pPr>
            <a:r>
              <a:rPr lang="ru-RU" dirty="0">
                <a:solidFill>
                  <a:srgbClr val="000000"/>
                </a:solidFill>
                <a:latin typeface="Calibri"/>
                <a:cs typeface="+mn-cs"/>
              </a:rPr>
              <a:t>и другие специальные </a:t>
            </a:r>
            <a:r>
              <a:rPr lang="ru-RU" dirty="0" smtClean="0">
                <a:solidFill>
                  <a:srgbClr val="000000"/>
                </a:solidFill>
                <a:latin typeface="Calibri"/>
                <a:cs typeface="+mn-cs"/>
              </a:rPr>
              <a:t>решения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70000"/>
              <a:tabLst>
                <a:tab pos="7443788" algn="l"/>
              </a:tabLst>
            </a:pPr>
            <a:endParaRPr lang="en-US" sz="1200" dirty="0">
              <a:solidFill>
                <a:srgbClr val="000000"/>
              </a:solidFill>
              <a:latin typeface="Calibri"/>
              <a:cs typeface="+mn-cs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Arial"/>
              <a:buChar char="•"/>
              <a:tabLst>
                <a:tab pos="7443788" algn="l"/>
              </a:tabLst>
            </a:pPr>
            <a:r>
              <a:rPr lang="ru-RU" sz="2000" b="1" dirty="0" smtClean="0">
                <a:solidFill>
                  <a:srgbClr val="000000"/>
                </a:solidFill>
                <a:latin typeface="Calibri"/>
                <a:cs typeface="+mn-cs"/>
              </a:rPr>
              <a:t>Новая контрастная версия</a:t>
            </a:r>
            <a:br>
              <a:rPr lang="ru-RU" sz="2000" b="1" dirty="0" smtClean="0">
                <a:solidFill>
                  <a:srgbClr val="000000"/>
                </a:solidFill>
                <a:latin typeface="Calibri"/>
                <a:cs typeface="+mn-cs"/>
              </a:rPr>
            </a:br>
            <a:r>
              <a:rPr lang="ru-RU" sz="2000" b="1" dirty="0" smtClean="0">
                <a:solidFill>
                  <a:srgbClr val="000000"/>
                </a:solidFill>
                <a:latin typeface="Calibri"/>
                <a:cs typeface="+mn-cs"/>
              </a:rPr>
              <a:t> (</a:t>
            </a:r>
            <a:r>
              <a:rPr lang="en-US" sz="2000" b="1" dirty="0" smtClean="0">
                <a:solidFill>
                  <a:srgbClr val="000000"/>
                </a:solidFill>
                <a:latin typeface="Calibri"/>
                <a:cs typeface="+mn-cs"/>
              </a:rPr>
              <a:t>CSS, </a:t>
            </a:r>
            <a:r>
              <a:rPr lang="ru-RU" sz="2000" b="1" dirty="0" smtClean="0">
                <a:solidFill>
                  <a:srgbClr val="000000"/>
                </a:solidFill>
                <a:latin typeface="Calibri"/>
                <a:cs typeface="+mn-cs"/>
              </a:rPr>
              <a:t>без </a:t>
            </a:r>
            <a:r>
              <a:rPr lang="ru-RU" sz="2000" b="1" dirty="0">
                <a:solidFill>
                  <a:srgbClr val="000000"/>
                </a:solidFill>
                <a:latin typeface="Calibri"/>
                <a:cs typeface="+mn-cs"/>
              </a:rPr>
              <a:t>перезагрузки </a:t>
            </a:r>
            <a:r>
              <a:rPr lang="ru-RU" sz="2000" b="1" dirty="0" smtClean="0">
                <a:solidFill>
                  <a:srgbClr val="000000"/>
                </a:solidFill>
                <a:latin typeface="Calibri"/>
                <a:cs typeface="+mn-cs"/>
              </a:rPr>
              <a:t>страниц)</a:t>
            </a:r>
          </a:p>
          <a:p>
            <a:pPr marL="171450" indent="-171450"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Arial"/>
              <a:buChar char="•"/>
              <a:tabLst>
                <a:tab pos="7443788" algn="l"/>
              </a:tabLst>
            </a:pPr>
            <a:endParaRPr lang="ru-RU" sz="800" b="1" dirty="0" smtClean="0">
              <a:solidFill>
                <a:srgbClr val="000000"/>
              </a:solidFill>
              <a:latin typeface="Calibri"/>
              <a:cs typeface="+mn-cs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Arial"/>
              <a:buChar char="•"/>
              <a:tabLst>
                <a:tab pos="7443788" algn="l"/>
              </a:tabLst>
            </a:pPr>
            <a:endParaRPr lang="en-US" sz="2000" b="1" dirty="0" smtClean="0">
              <a:solidFill>
                <a:srgbClr val="000000"/>
              </a:solidFill>
              <a:latin typeface="Calibri"/>
              <a:cs typeface="+mn-cs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Arial"/>
              <a:buChar char="•"/>
              <a:tabLst>
                <a:tab pos="7443788" algn="l"/>
              </a:tabLst>
            </a:pPr>
            <a:r>
              <a:rPr lang="ru-RU" sz="2000" b="1" dirty="0" smtClean="0">
                <a:solidFill>
                  <a:srgbClr val="000000"/>
                </a:solidFill>
                <a:latin typeface="Calibri"/>
                <a:cs typeface="+mn-cs"/>
              </a:rPr>
              <a:t>Подробное руководство по обеспечению доступности веб-контента</a:t>
            </a:r>
            <a:endParaRPr lang="ru-RU" sz="1400" dirty="0">
              <a:solidFill>
                <a:srgbClr val="000000"/>
              </a:solidFill>
              <a:latin typeface="Calibri"/>
              <a:cs typeface="+mn-cs"/>
            </a:endParaRPr>
          </a:p>
        </p:txBody>
      </p:sp>
      <p:pic>
        <p:nvPicPr>
          <p:cNvPr id="11" name="Рисунок 10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782700" y="1304048"/>
            <a:ext cx="2389699" cy="241211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Рисунок 11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782700" y="3909267"/>
            <a:ext cx="2389699" cy="224710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10" name="Группа 9"/>
          <p:cNvGrpSpPr/>
          <p:nvPr/>
        </p:nvGrpSpPr>
        <p:grpSpPr>
          <a:xfrm>
            <a:off x="6156176" y="0"/>
            <a:ext cx="2418301" cy="692696"/>
            <a:chOff x="7165253" y="0"/>
            <a:chExt cx="1527941" cy="437662"/>
          </a:xfrm>
        </p:grpSpPr>
        <p:sp>
          <p:nvSpPr>
            <p:cNvPr id="13" name="Прямоугольник 12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4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96531393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0">
          <a:fgClr>
            <a:schemeClr val="bg1">
              <a:lumMod val="85000"/>
            </a:schemeClr>
          </a:fgClr>
          <a:bgClr>
            <a:schemeClr val="bg1">
              <a:lumMod val="7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5"/>
          <p:cNvSpPr>
            <a:spLocks noChangeArrowheads="1"/>
          </p:cNvSpPr>
          <p:nvPr/>
        </p:nvSpPr>
        <p:spPr bwMode="auto">
          <a:xfrm>
            <a:off x="254000" y="3025775"/>
            <a:ext cx="3471863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20000"/>
              </a:spcBef>
            </a:pPr>
            <a:endParaRPr lang="ru-RU" dirty="0">
              <a:solidFill>
                <a:prstClr val="black"/>
              </a:solidFill>
              <a:latin typeface="Verdana" pitchFamily="34" charset="0"/>
              <a:cs typeface="Calibri"/>
            </a:endParaRPr>
          </a:p>
        </p:txBody>
      </p:sp>
      <p:pic>
        <p:nvPicPr>
          <p:cNvPr id="9" name="Рисунок 8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28" t="6155" r="18425" b="7179"/>
          <a:stretch/>
        </p:blipFill>
        <p:spPr bwMode="auto">
          <a:xfrm>
            <a:off x="496746" y="0"/>
            <a:ext cx="8150508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816570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0">
          <a:fgClr>
            <a:schemeClr val="bg1">
              <a:lumMod val="85000"/>
            </a:schemeClr>
          </a:fgClr>
          <a:bgClr>
            <a:schemeClr val="bg1">
              <a:lumMod val="7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5"/>
          <p:cNvSpPr>
            <a:spLocks noChangeArrowheads="1"/>
          </p:cNvSpPr>
          <p:nvPr/>
        </p:nvSpPr>
        <p:spPr bwMode="auto">
          <a:xfrm>
            <a:off x="254000" y="3025775"/>
            <a:ext cx="3471863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20000"/>
              </a:spcBef>
            </a:pPr>
            <a:endParaRPr lang="ru-RU" dirty="0">
              <a:solidFill>
                <a:prstClr val="black"/>
              </a:solidFill>
              <a:latin typeface="Verdana" pitchFamily="34" charset="0"/>
              <a:cs typeface="Calibri"/>
            </a:endParaRPr>
          </a:p>
        </p:txBody>
      </p:sp>
      <p:pic>
        <p:nvPicPr>
          <p:cNvPr id="8" name="Рисунок 7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22515" y="1437"/>
            <a:ext cx="7898971" cy="685512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680244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3948123" y="1344642"/>
            <a:ext cx="5094277" cy="9973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b="1" dirty="0" smtClean="0"/>
              <a:t>1С-Битрикс: Управление сайтом</a:t>
            </a:r>
            <a:endParaRPr lang="en-US" sz="2000" b="1" dirty="0" smtClean="0">
              <a:latin typeface="Verdana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966344" y="2192486"/>
            <a:ext cx="4968552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+mj-lt"/>
              </a:rPr>
              <a:t>профессиональная система </a:t>
            </a:r>
            <a:r>
              <a:rPr lang="ru-RU" sz="2000" dirty="0">
                <a:latin typeface="+mj-lt"/>
              </a:rPr>
              <a:t>управления веб-проектами для </a:t>
            </a:r>
            <a:r>
              <a:rPr lang="ru-RU" sz="2000" dirty="0" smtClean="0">
                <a:latin typeface="+mj-lt"/>
              </a:rPr>
              <a:t>создания:</a:t>
            </a:r>
            <a:endParaRPr lang="ru-RU" sz="2000" dirty="0">
              <a:latin typeface="+mj-lt"/>
            </a:endParaRPr>
          </a:p>
          <a:p>
            <a:endParaRPr lang="ru-RU" sz="2000" dirty="0">
              <a:latin typeface="+mj-lt"/>
            </a:endParaRPr>
          </a:p>
          <a:p>
            <a:pPr marL="800100" lvl="1" indent="-342900">
              <a:buBlip>
                <a:blip r:embed="rId3"/>
              </a:buBlip>
            </a:pPr>
            <a:r>
              <a:rPr lang="ru-RU" sz="2000" dirty="0">
                <a:latin typeface="+mj-lt"/>
              </a:rPr>
              <a:t>корпоративных </a:t>
            </a:r>
            <a:r>
              <a:rPr lang="ru-RU" sz="2000" dirty="0" smtClean="0">
                <a:latin typeface="+mj-lt"/>
              </a:rPr>
              <a:t>сайтов</a:t>
            </a:r>
          </a:p>
          <a:p>
            <a:pPr marL="800100" lvl="1" indent="-342900">
              <a:buBlip>
                <a:blip r:embed="rId3"/>
              </a:buBlip>
            </a:pPr>
            <a:r>
              <a:rPr lang="ru-RU" sz="2000" dirty="0" smtClean="0">
                <a:latin typeface="+mj-lt"/>
              </a:rPr>
              <a:t>интернет-магазинов</a:t>
            </a:r>
            <a:endParaRPr lang="ru-RU" sz="2000" dirty="0">
              <a:latin typeface="+mj-lt"/>
            </a:endParaRPr>
          </a:p>
          <a:p>
            <a:pPr marL="800100" lvl="1" indent="-342900">
              <a:buBlip>
                <a:blip r:embed="rId3"/>
              </a:buBlip>
            </a:pPr>
            <a:r>
              <a:rPr lang="ru-RU" sz="2000" dirty="0">
                <a:latin typeface="+mj-lt"/>
              </a:rPr>
              <a:t>информационных порталов</a:t>
            </a:r>
          </a:p>
          <a:p>
            <a:pPr marL="800100" lvl="1" indent="-342900">
              <a:buBlip>
                <a:blip r:embed="rId3"/>
              </a:buBlip>
            </a:pPr>
            <a:r>
              <a:rPr lang="ru-RU" sz="2000" dirty="0">
                <a:latin typeface="+mj-lt"/>
              </a:rPr>
              <a:t>онлайн-сообществ</a:t>
            </a:r>
          </a:p>
          <a:p>
            <a:pPr marL="800100" lvl="1" indent="-342900">
              <a:buBlip>
                <a:blip r:embed="rId3"/>
              </a:buBlip>
            </a:pPr>
            <a:r>
              <a:rPr lang="ru-RU" sz="2000" dirty="0">
                <a:latin typeface="+mj-lt"/>
              </a:rPr>
              <a:t>социальных сетей </a:t>
            </a:r>
            <a:endParaRPr lang="ru-RU" sz="2000" dirty="0" smtClean="0">
              <a:latin typeface="+mj-lt"/>
            </a:endParaRPr>
          </a:p>
          <a:p>
            <a:pPr marL="800100" lvl="1" indent="-342900">
              <a:buBlip>
                <a:blip r:embed="rId3"/>
              </a:buBlip>
            </a:pPr>
            <a:r>
              <a:rPr lang="ru-RU" sz="2000" dirty="0" smtClean="0">
                <a:latin typeface="+mj-lt"/>
              </a:rPr>
              <a:t>и </a:t>
            </a:r>
            <a:r>
              <a:rPr lang="ru-RU" sz="2000" dirty="0">
                <a:latin typeface="+mj-lt"/>
              </a:rPr>
              <a:t>других </a:t>
            </a:r>
            <a:r>
              <a:rPr lang="ru-RU" sz="2000" dirty="0" smtClean="0">
                <a:latin typeface="+mj-lt"/>
              </a:rPr>
              <a:t>сайтов</a:t>
            </a:r>
          </a:p>
          <a:p>
            <a:endParaRPr lang="ru-RU" sz="2000" dirty="0" smtClean="0">
              <a:latin typeface="+mj-lt"/>
            </a:endParaRPr>
          </a:p>
          <a:p>
            <a:endParaRPr lang="ru-RU" sz="2000" dirty="0">
              <a:latin typeface="+mj-lt"/>
            </a:endParaRPr>
          </a:p>
          <a:p>
            <a:r>
              <a:rPr lang="en-US" sz="2800" u="sng" dirty="0" smtClean="0">
                <a:solidFill>
                  <a:srgbClr val="C00000"/>
                </a:solidFill>
                <a:latin typeface="+mj-lt"/>
              </a:rPr>
              <a:t>www.1c-bitrix.ru</a:t>
            </a:r>
            <a:endParaRPr lang="ru-RU" sz="2800" u="sng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0" y="38099"/>
            <a:ext cx="9143999" cy="9807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66700" algn="l"/>
            <a:r>
              <a:rPr lang="ru-RU" sz="2000" dirty="0" smtClean="0">
                <a:solidFill>
                  <a:schemeClr val="bg1">
                    <a:lumMod val="65000"/>
                  </a:schemeClr>
                </a:solidFill>
              </a:rPr>
              <a:t>Быстро. Просто. Эффективно.</a:t>
            </a:r>
            <a:endParaRPr lang="en-US" sz="1800" dirty="0" smtClean="0">
              <a:solidFill>
                <a:schemeClr val="bg1">
                  <a:lumMod val="65000"/>
                </a:schemeClr>
              </a:solidFill>
              <a:latin typeface="Verdana" pitchFamily="34" charset="0"/>
            </a:endParaRPr>
          </a:p>
        </p:txBody>
      </p:sp>
      <p:pic>
        <p:nvPicPr>
          <p:cNvPr id="2" name="Изображение 1" descr="box-bu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1484784"/>
            <a:ext cx="3768881" cy="4005064"/>
          </a:xfrm>
          <a:prstGeom prst="rect">
            <a:avLst/>
          </a:prstGeom>
        </p:spPr>
      </p:pic>
      <p:grpSp>
        <p:nvGrpSpPr>
          <p:cNvPr id="8" name="Группа 7"/>
          <p:cNvGrpSpPr/>
          <p:nvPr/>
        </p:nvGrpSpPr>
        <p:grpSpPr>
          <a:xfrm>
            <a:off x="6156176" y="0"/>
            <a:ext cx="2418301" cy="692696"/>
            <a:chOff x="7165253" y="0"/>
            <a:chExt cx="1527941" cy="437662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3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849260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5"/>
          <p:cNvSpPr>
            <a:spLocks noChangeArrowheads="1"/>
          </p:cNvSpPr>
          <p:nvPr/>
        </p:nvSpPr>
        <p:spPr bwMode="auto">
          <a:xfrm>
            <a:off x="253999" y="3028950"/>
            <a:ext cx="3471863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20000"/>
              </a:spcBef>
            </a:pPr>
            <a:endParaRPr lang="ru-RU" dirty="0">
              <a:solidFill>
                <a:prstClr val="black"/>
              </a:solidFill>
              <a:latin typeface="Verdana" pitchFamily="34" charset="0"/>
              <a:cs typeface="Calibri"/>
            </a:endParaRPr>
          </a:p>
        </p:txBody>
      </p:sp>
      <p:pic>
        <p:nvPicPr>
          <p:cNvPr id="4101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268760"/>
            <a:ext cx="8915400" cy="1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20650" y="188640"/>
            <a:ext cx="5969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3200" b="1" dirty="0" smtClean="0">
                <a:solidFill>
                  <a:srgbClr val="000000"/>
                </a:solidFill>
                <a:latin typeface="Calibri"/>
                <a:cs typeface="+mn-cs"/>
              </a:rPr>
              <a:t>Руководство по доступности (законодательная карта 2)</a:t>
            </a:r>
            <a:endParaRPr lang="ru-RU" sz="3200" b="1" dirty="0">
              <a:solidFill>
                <a:srgbClr val="000000"/>
              </a:solidFill>
              <a:latin typeface="Calibri"/>
              <a:cs typeface="+mn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7545" y="1327250"/>
            <a:ext cx="828092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</a:pPr>
            <a:r>
              <a:rPr lang="ru-RU" dirty="0" smtClean="0">
                <a:solidFill>
                  <a:prstClr val="black"/>
                </a:solidFill>
                <a:latin typeface="Calibri"/>
                <a:cs typeface="+mn-cs"/>
              </a:rPr>
              <a:t/>
            </a:r>
            <a:br>
              <a:rPr lang="ru-RU" dirty="0" smtClean="0">
                <a:solidFill>
                  <a:prstClr val="black"/>
                </a:solidFill>
                <a:latin typeface="Calibri"/>
                <a:cs typeface="+mn-cs"/>
              </a:rPr>
            </a:br>
            <a:endParaRPr lang="ru-RU" dirty="0" smtClean="0">
              <a:solidFill>
                <a:prstClr val="black"/>
              </a:solidFill>
              <a:latin typeface="Calibri"/>
              <a:cs typeface="+mn-cs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ü"/>
            </a:pPr>
            <a:endParaRPr lang="ru-RU" sz="1600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4784"/>
            <a:ext cx="9144000" cy="4849418"/>
          </a:xfrm>
          <a:prstGeom prst="rect">
            <a:avLst/>
          </a:prstGeom>
        </p:spPr>
      </p:pic>
      <p:grpSp>
        <p:nvGrpSpPr>
          <p:cNvPr id="9" name="Группа 8"/>
          <p:cNvGrpSpPr/>
          <p:nvPr/>
        </p:nvGrpSpPr>
        <p:grpSpPr>
          <a:xfrm>
            <a:off x="6156176" y="0"/>
            <a:ext cx="2418301" cy="692696"/>
            <a:chOff x="7165253" y="0"/>
            <a:chExt cx="1527941" cy="437662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1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55639825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Box 10"/>
          <p:cNvSpPr txBox="1">
            <a:spLocks noChangeArrowheads="1"/>
          </p:cNvSpPr>
          <p:nvPr/>
        </p:nvSpPr>
        <p:spPr bwMode="auto">
          <a:xfrm>
            <a:off x="539552" y="1916832"/>
            <a:ext cx="5833938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4400" dirty="0" smtClean="0">
                <a:latin typeface="+mn-lt"/>
              </a:rPr>
              <a:t>Более 1100 клиентов уже используют готовое решение</a:t>
            </a:r>
          </a:p>
        </p:txBody>
      </p:sp>
      <p:grpSp>
        <p:nvGrpSpPr>
          <p:cNvPr id="5" name="Группа 4"/>
          <p:cNvGrpSpPr/>
          <p:nvPr/>
        </p:nvGrpSpPr>
        <p:grpSpPr>
          <a:xfrm>
            <a:off x="6156176" y="0"/>
            <a:ext cx="2418301" cy="692696"/>
            <a:chOff x="7165253" y="0"/>
            <a:chExt cx="1527941" cy="437662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8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572044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Temp\2\gossite_screens\basic\Snap2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8" y="616686"/>
            <a:ext cx="9001099" cy="6031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9602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Temp\2\gossite_screens\basic\Snap7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14" y="1196752"/>
            <a:ext cx="9037090" cy="4445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7363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Temp\2\gossite_screens\basic\Snap1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59" y="1196752"/>
            <a:ext cx="9100703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6224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Temp\2\gossite_screens\Snap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80728"/>
            <a:ext cx="8967984" cy="532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003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 descr="226482_print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7023" y="-1"/>
            <a:ext cx="9184535" cy="6874831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-22282" y="1268760"/>
            <a:ext cx="5962434" cy="3456384"/>
          </a:xfrm>
          <a:prstGeom prst="rect">
            <a:avLst/>
          </a:prstGeom>
          <a:solidFill>
            <a:srgbClr val="FFFFFF">
              <a:alpha val="71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7504" y="2420888"/>
            <a:ext cx="5832648" cy="2484413"/>
          </a:xfrm>
          <a:prstGeom prst="rect">
            <a:avLst/>
          </a:prstGeom>
          <a:noFill/>
        </p:spPr>
        <p:txBody>
          <a:bodyPr wrap="square" lIns="82945" tIns="41473" rIns="82945" bIns="41473">
            <a:spAutoFit/>
          </a:bodyPr>
          <a:lstStyle/>
          <a:p>
            <a:pPr marL="342900" indent="-342900"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Arial" pitchFamily="34" charset="0"/>
              <a:buChar char="•"/>
            </a:pPr>
            <a:r>
              <a:rPr lang="ru-RU" sz="2200" dirty="0" smtClean="0">
                <a:solidFill>
                  <a:srgbClr val="000000"/>
                </a:solidFill>
                <a:latin typeface="Calibri"/>
                <a:cs typeface="+mn-cs"/>
              </a:rPr>
              <a:t>Расширенная редакция  </a:t>
            </a:r>
            <a:r>
              <a:rPr lang="ru-RU" sz="2200" b="1" dirty="0" smtClean="0">
                <a:solidFill>
                  <a:srgbClr val="C00000"/>
                </a:solidFill>
                <a:latin typeface="Calibri"/>
                <a:cs typeface="+mn-cs"/>
              </a:rPr>
              <a:t>99  500 руб.</a:t>
            </a:r>
          </a:p>
          <a:p>
            <a:pPr marL="442913"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</a:pPr>
            <a:r>
              <a:rPr lang="ru-RU" sz="2200" dirty="0">
                <a:solidFill>
                  <a:srgbClr val="000000"/>
                </a:solidFill>
                <a:latin typeface="Calibri"/>
                <a:cs typeface="+mn-cs"/>
              </a:rPr>
              <a:t>с</a:t>
            </a:r>
            <a:r>
              <a:rPr lang="ru-RU" sz="2200" dirty="0" smtClean="0">
                <a:solidFill>
                  <a:srgbClr val="000000"/>
                </a:solidFill>
                <a:latin typeface="Calibri"/>
                <a:cs typeface="+mn-cs"/>
              </a:rPr>
              <a:t> мобильным приложением «Мой город»</a:t>
            </a:r>
          </a:p>
          <a:p>
            <a:pPr marL="442913"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</a:pPr>
            <a:r>
              <a:rPr lang="ru-RU" sz="2200" b="1" dirty="0" smtClean="0">
                <a:solidFill>
                  <a:srgbClr val="000000"/>
                </a:solidFill>
                <a:latin typeface="Calibri"/>
                <a:cs typeface="+mn-cs"/>
              </a:rPr>
              <a:t>В подарок клиенту лицензия на </a:t>
            </a:r>
            <a:br>
              <a:rPr lang="ru-RU" sz="2200" b="1" dirty="0" smtClean="0">
                <a:solidFill>
                  <a:srgbClr val="000000"/>
                </a:solidFill>
                <a:latin typeface="Calibri"/>
                <a:cs typeface="+mn-cs"/>
              </a:rPr>
            </a:br>
            <a:r>
              <a:rPr lang="ru-RU" sz="2200" b="1" dirty="0" smtClean="0">
                <a:solidFill>
                  <a:srgbClr val="000000"/>
                </a:solidFill>
                <a:latin typeface="Calibri"/>
                <a:cs typeface="+mn-cs"/>
              </a:rPr>
              <a:t>«1С-Битрикс: Мобильное</a:t>
            </a:r>
            <a:r>
              <a:rPr lang="en-US" sz="2200" b="1" dirty="0" smtClean="0">
                <a:solidFill>
                  <a:srgbClr val="000000"/>
                </a:solidFill>
                <a:latin typeface="Calibri"/>
                <a:cs typeface="+mn-cs"/>
              </a:rPr>
              <a:t> </a:t>
            </a:r>
            <a:r>
              <a:rPr lang="ru-RU" sz="2200" b="1" dirty="0" smtClean="0">
                <a:solidFill>
                  <a:srgbClr val="000000"/>
                </a:solidFill>
                <a:latin typeface="Calibri"/>
                <a:cs typeface="+mn-cs"/>
              </a:rPr>
              <a:t>приложение» </a:t>
            </a:r>
            <a:br>
              <a:rPr lang="ru-RU" sz="2200" b="1" dirty="0" smtClean="0">
                <a:solidFill>
                  <a:srgbClr val="000000"/>
                </a:solidFill>
                <a:latin typeface="Calibri"/>
                <a:cs typeface="+mn-cs"/>
              </a:rPr>
            </a:br>
            <a:endParaRPr lang="ru-RU" sz="2200" b="1" dirty="0" smtClean="0">
              <a:solidFill>
                <a:srgbClr val="000000"/>
              </a:solidFill>
              <a:latin typeface="Calibri"/>
              <a:cs typeface="+mn-cs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Arial" pitchFamily="34" charset="0"/>
              <a:buChar char="•"/>
              <a:tabLst>
                <a:tab pos="357188" algn="l"/>
              </a:tabLst>
            </a:pPr>
            <a:r>
              <a:rPr lang="ru-RU" sz="2200" dirty="0" smtClean="0">
                <a:solidFill>
                  <a:prstClr val="black"/>
                </a:solidFill>
                <a:latin typeface="+mn-lt"/>
              </a:rPr>
              <a:t>Базовая </a:t>
            </a:r>
            <a:r>
              <a:rPr lang="ru-RU" sz="2200" dirty="0">
                <a:solidFill>
                  <a:prstClr val="black"/>
                </a:solidFill>
                <a:latin typeface="+mn-lt"/>
              </a:rPr>
              <a:t>редакция</a:t>
            </a:r>
            <a:r>
              <a:rPr lang="ru-RU" sz="2200" b="1" dirty="0">
                <a:solidFill>
                  <a:prstClr val="black"/>
                </a:solidFill>
                <a:latin typeface="+mn-lt"/>
              </a:rPr>
              <a:t> </a:t>
            </a:r>
            <a:r>
              <a:rPr lang="ru-RU" sz="2200" b="1" dirty="0">
                <a:solidFill>
                  <a:prstClr val="black"/>
                </a:solidFill>
              </a:rPr>
              <a:t>– </a:t>
            </a:r>
            <a:r>
              <a:rPr lang="ru-RU" sz="2400" b="1" dirty="0" smtClean="0">
                <a:solidFill>
                  <a:srgbClr val="C00000"/>
                </a:solidFill>
                <a:latin typeface="+mn-lt"/>
              </a:rPr>
              <a:t>59  900</a:t>
            </a:r>
            <a:r>
              <a:rPr lang="ru-RU" sz="2200" b="1" dirty="0" smtClean="0">
                <a:solidFill>
                  <a:prstClr val="black"/>
                </a:solidFill>
                <a:latin typeface="+mn-lt"/>
              </a:rPr>
              <a:t> </a:t>
            </a:r>
            <a:r>
              <a:rPr lang="ru-RU" sz="2200" b="1" dirty="0">
                <a:solidFill>
                  <a:srgbClr val="C00000"/>
                </a:solidFill>
              </a:rPr>
              <a:t>руб.</a:t>
            </a:r>
          </a:p>
          <a:p>
            <a:pPr marL="785813" indent="-342900"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Arial" pitchFamily="34" charset="0"/>
              <a:buChar char="•"/>
            </a:pPr>
            <a:endParaRPr lang="ru-RU" sz="2200" b="1" dirty="0" smtClean="0">
              <a:solidFill>
                <a:srgbClr val="000000"/>
              </a:solidFill>
              <a:latin typeface="Calibri"/>
              <a:cs typeface="+mn-cs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467544" y="116632"/>
            <a:ext cx="8229600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algn="ctr" fontAlgn="auto">
              <a:spcAft>
                <a:spcPts val="0"/>
              </a:spcAft>
              <a:defRPr/>
            </a:pPr>
            <a:endParaRPr lang="ru-RU" sz="4400" dirty="0">
              <a:solidFill>
                <a:srgbClr val="000000"/>
              </a:solidFill>
              <a:latin typeface="Calibri"/>
              <a:cs typeface="+mn-cs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323528" y="1484784"/>
            <a:ext cx="5400600" cy="9361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</a:pPr>
            <a:r>
              <a:rPr lang="ru-RU" sz="2400" b="1" dirty="0" smtClean="0">
                <a:solidFill>
                  <a:srgbClr val="000000"/>
                </a:solidFill>
                <a:latin typeface="Calibri"/>
              </a:rPr>
              <a:t>Цены</a:t>
            </a:r>
          </a:p>
          <a:p>
            <a:pPr algn="l" fontAlgn="auto">
              <a:spcAft>
                <a:spcPts val="0"/>
              </a:spcAft>
            </a:pPr>
            <a:r>
              <a:rPr lang="ru-RU" sz="2400" b="1" dirty="0" smtClean="0">
                <a:solidFill>
                  <a:srgbClr val="000000"/>
                </a:solidFill>
                <a:latin typeface="Calibri"/>
              </a:rPr>
              <a:t>«1С-Битрикс: Официальный сайт государственной организации»</a:t>
            </a:r>
            <a:endParaRPr lang="ru-RU" sz="2400" b="1" dirty="0">
              <a:solidFill>
                <a:srgbClr val="000000"/>
              </a:solidFill>
              <a:latin typeface="Calibri"/>
            </a:endParaRPr>
          </a:p>
        </p:txBody>
      </p:sp>
      <p:grpSp>
        <p:nvGrpSpPr>
          <p:cNvPr id="11" name="Группа 10"/>
          <p:cNvGrpSpPr/>
          <p:nvPr/>
        </p:nvGrpSpPr>
        <p:grpSpPr>
          <a:xfrm>
            <a:off x="6156176" y="0"/>
            <a:ext cx="2418301" cy="692696"/>
            <a:chOff x="7165253" y="0"/>
            <a:chExt cx="1527941" cy="437662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3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085962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677">
        <p:fade/>
      </p:transition>
    </mc:Choice>
    <mc:Fallback xmlns="">
      <p:transition spd="med" advTm="1267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5958"/>
            <a:ext cx="9144000" cy="6873957"/>
          </a:xfrm>
          <a:prstGeom prst="rect">
            <a:avLst/>
          </a:prstGeom>
        </p:spPr>
      </p:pic>
      <p:sp>
        <p:nvSpPr>
          <p:cNvPr id="4098" name="Rectangle 25"/>
          <p:cNvSpPr>
            <a:spLocks noChangeArrowheads="1"/>
          </p:cNvSpPr>
          <p:nvPr/>
        </p:nvSpPr>
        <p:spPr bwMode="auto">
          <a:xfrm>
            <a:off x="253999" y="3028950"/>
            <a:ext cx="3471863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20000"/>
              </a:spcBef>
            </a:pPr>
            <a:endParaRPr lang="ru-RU" dirty="0">
              <a:solidFill>
                <a:prstClr val="black"/>
              </a:solidFill>
              <a:latin typeface="Verdana" pitchFamily="34" charset="0"/>
              <a:cs typeface="Calibri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7545" y="1327250"/>
            <a:ext cx="828092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</a:pPr>
            <a:r>
              <a:rPr lang="ru-RU" dirty="0" smtClean="0">
                <a:solidFill>
                  <a:prstClr val="black"/>
                </a:solidFill>
                <a:latin typeface="Calibri"/>
                <a:cs typeface="+mn-cs"/>
              </a:rPr>
              <a:t/>
            </a:r>
            <a:br>
              <a:rPr lang="ru-RU" dirty="0" smtClean="0">
                <a:solidFill>
                  <a:prstClr val="black"/>
                </a:solidFill>
                <a:latin typeface="Calibri"/>
                <a:cs typeface="+mn-cs"/>
              </a:rPr>
            </a:br>
            <a:endParaRPr lang="ru-RU" dirty="0" smtClean="0">
              <a:solidFill>
                <a:prstClr val="black"/>
              </a:solidFill>
              <a:latin typeface="Calibri"/>
              <a:cs typeface="+mn-cs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ü"/>
            </a:pPr>
            <a:endParaRPr lang="ru-RU" sz="1600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51520" y="633782"/>
            <a:ext cx="4608512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3200" b="1" dirty="0" smtClean="0">
                <a:solidFill>
                  <a:srgbClr val="000000"/>
                </a:solidFill>
                <a:latin typeface="Calibri"/>
                <a:cs typeface="+mn-cs"/>
              </a:rPr>
              <a:t>Мобильное приложение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3200" b="1" dirty="0" smtClean="0">
                <a:solidFill>
                  <a:srgbClr val="000000"/>
                </a:solidFill>
                <a:latin typeface="Calibri"/>
                <a:cs typeface="+mn-cs"/>
              </a:rPr>
              <a:t>«Мой город»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 sz="1000" dirty="0" smtClean="0">
              <a:solidFill>
                <a:srgbClr val="000000"/>
              </a:solidFill>
              <a:latin typeface="Calibri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400" dirty="0" smtClean="0">
                <a:solidFill>
                  <a:srgbClr val="000000"/>
                </a:solidFill>
                <a:latin typeface="Calibri"/>
                <a:cs typeface="+mn-cs"/>
              </a:rPr>
              <a:t>Создано </a:t>
            </a:r>
            <a:r>
              <a:rPr lang="ru-RU" sz="2400" dirty="0">
                <a:solidFill>
                  <a:srgbClr val="000000"/>
                </a:solidFill>
                <a:latin typeface="Calibri"/>
                <a:cs typeface="+mn-cs"/>
              </a:rPr>
              <a:t>на базе  продукта </a:t>
            </a:r>
            <a:endParaRPr lang="ru-RU" sz="2400" dirty="0" smtClean="0">
              <a:solidFill>
                <a:srgbClr val="000000"/>
              </a:solidFill>
              <a:latin typeface="Calibri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400" dirty="0" smtClean="0">
                <a:solidFill>
                  <a:srgbClr val="000000"/>
                </a:solidFill>
                <a:latin typeface="Calibri"/>
                <a:cs typeface="+mn-cs"/>
              </a:rPr>
              <a:t>«</a:t>
            </a:r>
            <a:r>
              <a:rPr lang="ru-RU" sz="2400" dirty="0">
                <a:solidFill>
                  <a:srgbClr val="000000"/>
                </a:solidFill>
                <a:latin typeface="Calibri"/>
                <a:cs typeface="+mn-cs"/>
              </a:rPr>
              <a:t>1С-Битрикс: Мобильное приложение» 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400" dirty="0" smtClean="0">
                <a:solidFill>
                  <a:srgbClr val="000000"/>
                </a:solidFill>
                <a:latin typeface="Calibri"/>
                <a:cs typeface="+mn-cs"/>
              </a:rPr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400" dirty="0" smtClean="0">
                <a:solidFill>
                  <a:srgbClr val="000000"/>
                </a:solidFill>
                <a:latin typeface="Calibri"/>
                <a:cs typeface="+mn-cs"/>
              </a:rPr>
              <a:t>Демо-версия «</a:t>
            </a:r>
            <a:r>
              <a:rPr lang="en-US" sz="2400" dirty="0" err="1" smtClean="0">
                <a:solidFill>
                  <a:srgbClr val="000000"/>
                </a:solidFill>
                <a:latin typeface="Calibri"/>
                <a:cs typeface="+mn-cs"/>
              </a:rPr>
              <a:t>BitrixCity</a:t>
            </a:r>
            <a:r>
              <a:rPr lang="ru-RU" sz="2400" dirty="0" smtClean="0">
                <a:solidFill>
                  <a:srgbClr val="000000"/>
                </a:solidFill>
                <a:latin typeface="Calibri"/>
                <a:cs typeface="+mn-cs"/>
              </a:rPr>
              <a:t>»</a:t>
            </a:r>
            <a:r>
              <a:rPr lang="en-US" sz="2400" dirty="0" smtClean="0">
                <a:solidFill>
                  <a:srgbClr val="000000"/>
                </a:solidFill>
                <a:latin typeface="Calibri"/>
                <a:cs typeface="+mn-cs"/>
              </a:rPr>
              <a:t> </a:t>
            </a:r>
            <a:r>
              <a:rPr lang="ru-RU" sz="2400" dirty="0" smtClean="0">
                <a:solidFill>
                  <a:srgbClr val="000000"/>
                </a:solidFill>
                <a:latin typeface="Calibri"/>
                <a:cs typeface="+mn-cs"/>
              </a:rPr>
              <a:t>доступна в </a:t>
            </a:r>
            <a:r>
              <a:rPr lang="en-US" sz="2400" dirty="0" err="1" smtClean="0">
                <a:solidFill>
                  <a:srgbClr val="000000"/>
                </a:solidFill>
                <a:latin typeface="Calibri"/>
                <a:cs typeface="+mn-cs"/>
              </a:rPr>
              <a:t>AppStore</a:t>
            </a:r>
            <a:r>
              <a:rPr lang="en-US" sz="2400" dirty="0" smtClean="0">
                <a:solidFill>
                  <a:srgbClr val="000000"/>
                </a:solidFill>
                <a:latin typeface="Calibri"/>
                <a:cs typeface="+mn-cs"/>
              </a:rPr>
              <a:t> </a:t>
            </a:r>
            <a:r>
              <a:rPr lang="ru-RU" sz="2400" dirty="0" smtClean="0">
                <a:solidFill>
                  <a:srgbClr val="000000"/>
                </a:solidFill>
                <a:latin typeface="Calibri"/>
                <a:cs typeface="+mn-cs"/>
              </a:rPr>
              <a:t/>
            </a:r>
            <a:br>
              <a:rPr lang="ru-RU" sz="2400" dirty="0" smtClean="0">
                <a:solidFill>
                  <a:srgbClr val="000000"/>
                </a:solidFill>
                <a:latin typeface="Calibri"/>
                <a:cs typeface="+mn-cs"/>
              </a:rPr>
            </a:br>
            <a:r>
              <a:rPr lang="ru-RU" sz="2400" dirty="0" smtClean="0">
                <a:solidFill>
                  <a:srgbClr val="000000"/>
                </a:solidFill>
                <a:latin typeface="Calibri"/>
                <a:cs typeface="+mn-cs"/>
              </a:rPr>
              <a:t>и </a:t>
            </a:r>
            <a:r>
              <a:rPr lang="en-US" sz="2400" dirty="0" smtClean="0">
                <a:solidFill>
                  <a:srgbClr val="000000"/>
                </a:solidFill>
                <a:latin typeface="Calibri"/>
                <a:cs typeface="+mn-cs"/>
              </a:rPr>
              <a:t>Google Play</a:t>
            </a:r>
            <a:endParaRPr lang="ru-RU" sz="2400" dirty="0">
              <a:solidFill>
                <a:srgbClr val="000000"/>
              </a:solidFill>
              <a:latin typeface="Calibri"/>
              <a:cs typeface="+mn-cs"/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6156176" y="0"/>
            <a:ext cx="2418301" cy="692696"/>
            <a:chOff x="7165253" y="0"/>
            <a:chExt cx="1527941" cy="437662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9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6870866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5563"/>
            <a:ext cx="9144000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Изображение 6" descr="Снимок экрана 2013-01-30 в 23.59.51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8056" y="1052736"/>
            <a:ext cx="7987888" cy="4752528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752643" y="6021288"/>
            <a:ext cx="71287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srgbClr val="262626"/>
                </a:solidFill>
                <a:latin typeface="Calibri"/>
                <a:cs typeface="+mn-cs"/>
              </a:rPr>
              <a:t>* Notebook PCs, </a:t>
            </a:r>
            <a:r>
              <a:rPr lang="en-US" sz="900" dirty="0" err="1">
                <a:solidFill>
                  <a:srgbClr val="262626"/>
                </a:solidFill>
                <a:latin typeface="Calibri"/>
                <a:cs typeface="+mn-cs"/>
              </a:rPr>
              <a:t>включая</a:t>
            </a:r>
            <a:r>
              <a:rPr lang="en-US" sz="900" dirty="0">
                <a:solidFill>
                  <a:srgbClr val="262626"/>
                </a:solidFill>
                <a:latin typeface="Calibri"/>
                <a:cs typeface="+mn-cs"/>
              </a:rPr>
              <a:t> </a:t>
            </a:r>
            <a:r>
              <a:rPr lang="en-US" sz="900" dirty="0" err="1" smtClean="0">
                <a:solidFill>
                  <a:srgbClr val="262626"/>
                </a:solidFill>
                <a:latin typeface="Calibri"/>
                <a:cs typeface="+mn-cs"/>
              </a:rPr>
              <a:t>нетбуки</a:t>
            </a:r>
            <a:r>
              <a:rPr lang="en-US" sz="900" dirty="0">
                <a:solidFill>
                  <a:srgbClr val="262626"/>
                </a:solidFill>
                <a:latin typeface="Calibri"/>
                <a:cs typeface="+mn-cs"/>
              </a:rPr>
              <a:t>. </a:t>
            </a:r>
            <a:r>
              <a:rPr lang="en-US" sz="900" dirty="0" err="1">
                <a:solidFill>
                  <a:srgbClr val="262626"/>
                </a:solidFill>
                <a:latin typeface="Calibri"/>
                <a:cs typeface="+mn-cs"/>
              </a:rPr>
              <a:t>Исходя</a:t>
            </a:r>
            <a:r>
              <a:rPr lang="en-US" sz="900" dirty="0">
                <a:solidFill>
                  <a:srgbClr val="262626"/>
                </a:solidFill>
                <a:latin typeface="Calibri"/>
                <a:cs typeface="+mn-cs"/>
              </a:rPr>
              <a:t> </a:t>
            </a:r>
            <a:r>
              <a:rPr lang="en-US" sz="900" dirty="0" err="1">
                <a:solidFill>
                  <a:srgbClr val="262626"/>
                </a:solidFill>
                <a:latin typeface="Calibri"/>
                <a:cs typeface="+mn-cs"/>
              </a:rPr>
              <a:t>из</a:t>
            </a:r>
            <a:r>
              <a:rPr lang="en-US" sz="900" dirty="0">
                <a:solidFill>
                  <a:srgbClr val="262626"/>
                </a:solidFill>
                <a:latin typeface="Calibri"/>
                <a:cs typeface="+mn-cs"/>
              </a:rPr>
              <a:t> </a:t>
            </a:r>
            <a:r>
              <a:rPr lang="en-US" sz="900" dirty="0" err="1">
                <a:solidFill>
                  <a:srgbClr val="262626"/>
                </a:solidFill>
                <a:latin typeface="Calibri"/>
                <a:cs typeface="+mn-cs"/>
              </a:rPr>
              <a:t>следующих</a:t>
            </a:r>
            <a:r>
              <a:rPr lang="en-US" sz="900" dirty="0">
                <a:solidFill>
                  <a:srgbClr val="262626"/>
                </a:solidFill>
                <a:latin typeface="Calibri"/>
                <a:cs typeface="+mn-cs"/>
              </a:rPr>
              <a:t> "</a:t>
            </a:r>
            <a:r>
              <a:rPr lang="en-US" sz="900" dirty="0" err="1">
                <a:solidFill>
                  <a:srgbClr val="262626"/>
                </a:solidFill>
                <a:latin typeface="Calibri"/>
                <a:cs typeface="+mn-cs"/>
              </a:rPr>
              <a:t>жизненных</a:t>
            </a:r>
            <a:r>
              <a:rPr lang="en-US" sz="900" dirty="0">
                <a:solidFill>
                  <a:srgbClr val="262626"/>
                </a:solidFill>
                <a:latin typeface="Calibri"/>
                <a:cs typeface="+mn-cs"/>
              </a:rPr>
              <a:t> </a:t>
            </a:r>
            <a:r>
              <a:rPr lang="en-US" sz="900" dirty="0" err="1">
                <a:solidFill>
                  <a:srgbClr val="262626"/>
                </a:solidFill>
                <a:latin typeface="Calibri"/>
                <a:cs typeface="+mn-cs"/>
              </a:rPr>
              <a:t>циклов</a:t>
            </a:r>
            <a:r>
              <a:rPr lang="en-US" sz="900" dirty="0">
                <a:solidFill>
                  <a:srgbClr val="262626"/>
                </a:solidFill>
                <a:latin typeface="Calibri"/>
                <a:cs typeface="+mn-cs"/>
              </a:rPr>
              <a:t>": Desktop PCs – 5 </a:t>
            </a:r>
            <a:r>
              <a:rPr lang="en-US" sz="900" dirty="0" err="1">
                <a:solidFill>
                  <a:srgbClr val="262626"/>
                </a:solidFill>
                <a:latin typeface="Calibri"/>
                <a:cs typeface="+mn-cs"/>
              </a:rPr>
              <a:t>лет</a:t>
            </a:r>
            <a:r>
              <a:rPr lang="en-US" sz="900" dirty="0">
                <a:solidFill>
                  <a:srgbClr val="262626"/>
                </a:solidFill>
                <a:latin typeface="Calibri"/>
                <a:cs typeface="+mn-cs"/>
              </a:rPr>
              <a:t>; Notebooks PCs – 4 </a:t>
            </a:r>
            <a:r>
              <a:rPr lang="en-US" sz="900" dirty="0" err="1">
                <a:solidFill>
                  <a:srgbClr val="262626"/>
                </a:solidFill>
                <a:latin typeface="Calibri"/>
                <a:cs typeface="+mn-cs"/>
              </a:rPr>
              <a:t>года</a:t>
            </a:r>
            <a:r>
              <a:rPr lang="en-US" sz="900" dirty="0">
                <a:solidFill>
                  <a:srgbClr val="262626"/>
                </a:solidFill>
                <a:latin typeface="Calibri"/>
                <a:cs typeface="+mn-cs"/>
              </a:rPr>
              <a:t>; Smartphones – 2 </a:t>
            </a:r>
            <a:r>
              <a:rPr lang="en-US" sz="900" dirty="0" err="1">
                <a:solidFill>
                  <a:srgbClr val="262626"/>
                </a:solidFill>
                <a:latin typeface="Calibri"/>
                <a:cs typeface="+mn-cs"/>
              </a:rPr>
              <a:t>года</a:t>
            </a:r>
            <a:r>
              <a:rPr lang="en-US" sz="900" dirty="0">
                <a:solidFill>
                  <a:srgbClr val="262626"/>
                </a:solidFill>
                <a:latin typeface="Calibri"/>
                <a:cs typeface="+mn-cs"/>
              </a:rPr>
              <a:t>; Tablets – 2.5 </a:t>
            </a:r>
            <a:r>
              <a:rPr lang="en-US" sz="900" dirty="0" err="1">
                <a:solidFill>
                  <a:srgbClr val="262626"/>
                </a:solidFill>
                <a:latin typeface="Calibri"/>
                <a:cs typeface="+mn-cs"/>
              </a:rPr>
              <a:t>года</a:t>
            </a:r>
            <a:r>
              <a:rPr lang="en-US" sz="900" dirty="0">
                <a:solidFill>
                  <a:srgbClr val="262626"/>
                </a:solidFill>
                <a:latin typeface="Calibri"/>
                <a:cs typeface="+mn-cs"/>
              </a:rPr>
              <a:t>. </a:t>
            </a:r>
            <a:r>
              <a:rPr lang="en-US" sz="900" dirty="0" err="1">
                <a:solidFill>
                  <a:srgbClr val="262626"/>
                </a:solidFill>
                <a:latin typeface="Calibri"/>
                <a:cs typeface="+mn-cs"/>
              </a:rPr>
              <a:t>Источник</a:t>
            </a:r>
            <a:r>
              <a:rPr lang="en-US" sz="900" dirty="0">
                <a:solidFill>
                  <a:srgbClr val="262626"/>
                </a:solidFill>
                <a:latin typeface="Calibri"/>
                <a:cs typeface="+mn-cs"/>
              </a:rPr>
              <a:t>: Katy </a:t>
            </a:r>
            <a:r>
              <a:rPr lang="en-US" sz="900" dirty="0" err="1">
                <a:solidFill>
                  <a:srgbClr val="262626"/>
                </a:solidFill>
                <a:latin typeface="Calibri"/>
                <a:cs typeface="+mn-cs"/>
              </a:rPr>
              <a:t>Huberty</a:t>
            </a:r>
            <a:r>
              <a:rPr lang="en-US" sz="900" dirty="0">
                <a:solidFill>
                  <a:srgbClr val="262626"/>
                </a:solidFill>
                <a:latin typeface="Calibri"/>
                <a:cs typeface="+mn-cs"/>
              </a:rPr>
              <a:t>, Ehud </a:t>
            </a:r>
            <a:r>
              <a:rPr lang="en-US" sz="900" dirty="0" err="1">
                <a:solidFill>
                  <a:srgbClr val="262626"/>
                </a:solidFill>
                <a:latin typeface="Calibri"/>
                <a:cs typeface="+mn-cs"/>
              </a:rPr>
              <a:t>Gelblum</a:t>
            </a:r>
            <a:r>
              <a:rPr lang="en-US" sz="900" dirty="0">
                <a:solidFill>
                  <a:srgbClr val="262626"/>
                </a:solidFill>
                <a:latin typeface="Calibri"/>
                <a:cs typeface="+mn-cs"/>
              </a:rPr>
              <a:t>, Morgan Stanley Research. Data and Estimates as of 9/12.</a:t>
            </a:r>
            <a:endParaRPr lang="ru-RU" sz="900" dirty="0">
              <a:solidFill>
                <a:srgbClr val="262626"/>
              </a:solidFill>
              <a:latin typeface="Calibri"/>
              <a:cs typeface="+mn-cs"/>
            </a:endParaRPr>
          </a:p>
        </p:txBody>
      </p:sp>
      <p:pic>
        <p:nvPicPr>
          <p:cNvPr id="9" name="Изображение 8" descr="Снимок экрана 2013-01-31 в 0.02.24.png">
            <a:hlinkClick r:id="rId5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698" y="6038895"/>
            <a:ext cx="970549" cy="3096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10" name="Группа 9"/>
          <p:cNvGrpSpPr/>
          <p:nvPr/>
        </p:nvGrpSpPr>
        <p:grpSpPr>
          <a:xfrm>
            <a:off x="6156176" y="0"/>
            <a:ext cx="2418301" cy="692696"/>
            <a:chOff x="7165253" y="0"/>
            <a:chExt cx="1527941" cy="437662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2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161293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Изображение 9" descr="20672316_print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1210"/>
            <a:ext cx="9180512" cy="6869211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467544" y="1052736"/>
            <a:ext cx="8424936" cy="5256584"/>
          </a:xfrm>
          <a:prstGeom prst="rect">
            <a:avLst/>
          </a:prstGeom>
          <a:solidFill>
            <a:srgbClr val="FFFFFF">
              <a:alpha val="76000"/>
            </a:srgbClr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043608" y="4221088"/>
            <a:ext cx="799558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Arial"/>
              <a:buChar char="•"/>
            </a:pPr>
            <a:r>
              <a:rPr lang="ru-RU" sz="2800" dirty="0" smtClean="0">
                <a:solidFill>
                  <a:prstClr val="black"/>
                </a:solidFill>
                <a:latin typeface="Calibri"/>
                <a:cs typeface="+mn-cs"/>
              </a:rPr>
              <a:t>В </a:t>
            </a:r>
            <a:r>
              <a:rPr lang="ru-RU" sz="2800" dirty="0">
                <a:solidFill>
                  <a:prstClr val="black"/>
                </a:solidFill>
                <a:latin typeface="Calibri"/>
                <a:cs typeface="+mn-cs"/>
              </a:rPr>
              <a:t>период с 2012 по 2017 гг. объем мобильного трафика вырастет в 13 раз</a:t>
            </a:r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4797152"/>
            <a:ext cx="720080" cy="449315"/>
          </a:xfrm>
          <a:prstGeom prst="round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215988" y="4941170"/>
            <a:ext cx="166838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1400" dirty="0">
                <a:solidFill>
                  <a:prstClr val="white"/>
                </a:solidFill>
                <a:latin typeface="Calibri"/>
                <a:cs typeface="+mn-cs"/>
                <a:hlinkClick r:id="rId5"/>
              </a:rPr>
              <a:t>П</a:t>
            </a:r>
            <a:r>
              <a:rPr lang="ru-RU" sz="1400" dirty="0" smtClean="0">
                <a:solidFill>
                  <a:prstClr val="white"/>
                </a:solidFill>
                <a:latin typeface="Calibri"/>
                <a:cs typeface="+mn-cs"/>
                <a:hlinkClick r:id="rId5"/>
              </a:rPr>
              <a:t>о </a:t>
            </a:r>
            <a:r>
              <a:rPr lang="ru-RU" sz="1400" dirty="0">
                <a:solidFill>
                  <a:prstClr val="white"/>
                </a:solidFill>
                <a:latin typeface="Calibri"/>
                <a:cs typeface="+mn-cs"/>
                <a:hlinkClick r:id="rId5"/>
              </a:rPr>
              <a:t>прогнозам </a:t>
            </a:r>
            <a:r>
              <a:rPr lang="ru-RU" sz="1400" dirty="0" err="1">
                <a:solidFill>
                  <a:prstClr val="white"/>
                </a:solidFill>
                <a:latin typeface="Calibri"/>
                <a:cs typeface="+mn-cs"/>
                <a:hlinkClick r:id="rId5"/>
              </a:rPr>
              <a:t>Cisco</a:t>
            </a:r>
            <a:endParaRPr lang="ru-RU" sz="1400" dirty="0">
              <a:solidFill>
                <a:prstClr val="white"/>
              </a:solidFill>
              <a:latin typeface="Calibri"/>
              <a:cs typeface="+mn-cs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11564" y="1340768"/>
            <a:ext cx="763015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3200" dirty="0" smtClean="0">
                <a:solidFill>
                  <a:prstClr val="black"/>
                </a:solidFill>
                <a:latin typeface="Calibri"/>
                <a:cs typeface="+mn-cs"/>
              </a:rPr>
              <a:t>Растет число </a:t>
            </a:r>
            <a:r>
              <a:rPr lang="ru-RU" sz="3200" dirty="0">
                <a:solidFill>
                  <a:prstClr val="black"/>
                </a:solidFill>
                <a:latin typeface="Calibri"/>
                <a:cs typeface="+mn-cs"/>
              </a:rPr>
              <a:t>пользователей мобильными </a:t>
            </a:r>
            <a:r>
              <a:rPr lang="ru-RU" sz="3200" dirty="0" smtClean="0">
                <a:solidFill>
                  <a:prstClr val="black"/>
                </a:solidFill>
                <a:latin typeface="Calibri"/>
                <a:cs typeface="+mn-cs"/>
              </a:rPr>
              <a:t>устройствами</a:t>
            </a:r>
            <a:endParaRPr lang="ru-RU" sz="3200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71600" y="2636912"/>
            <a:ext cx="734481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Arial"/>
              <a:buChar char="•"/>
            </a:pPr>
            <a:r>
              <a:rPr lang="en-US" sz="2800" dirty="0" smtClean="0">
                <a:solidFill>
                  <a:prstClr val="black"/>
                </a:solidFill>
                <a:latin typeface="Calibri"/>
                <a:cs typeface="+mn-cs"/>
              </a:rPr>
              <a:t>87</a:t>
            </a:r>
            <a:r>
              <a:rPr lang="en-US" sz="2800" dirty="0">
                <a:solidFill>
                  <a:prstClr val="black"/>
                </a:solidFill>
                <a:latin typeface="Calibri"/>
                <a:cs typeface="+mn-cs"/>
              </a:rPr>
              <a:t>% Of Connected Devices By 2017 Will Be Tablets And Smartphones</a:t>
            </a:r>
            <a:endParaRPr lang="ru-RU" sz="2800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215988" y="3356994"/>
            <a:ext cx="158264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1400" dirty="0">
                <a:solidFill>
                  <a:prstClr val="white"/>
                </a:solidFill>
                <a:latin typeface="Calibri"/>
                <a:cs typeface="+mn-cs"/>
                <a:hlinkClick r:id="rId6"/>
              </a:rPr>
              <a:t>П</a:t>
            </a:r>
            <a:r>
              <a:rPr lang="ru-RU" sz="1400" dirty="0" smtClean="0">
                <a:solidFill>
                  <a:prstClr val="white"/>
                </a:solidFill>
                <a:latin typeface="Calibri"/>
                <a:cs typeface="+mn-cs"/>
                <a:hlinkClick r:id="rId6"/>
              </a:rPr>
              <a:t>о </a:t>
            </a:r>
            <a:r>
              <a:rPr lang="ru-RU" sz="1400" dirty="0">
                <a:solidFill>
                  <a:prstClr val="white"/>
                </a:solidFill>
                <a:latin typeface="Calibri"/>
                <a:cs typeface="+mn-cs"/>
                <a:hlinkClick r:id="rId6"/>
              </a:rPr>
              <a:t>прогнозам </a:t>
            </a:r>
            <a:r>
              <a:rPr lang="en-US" sz="1400" dirty="0">
                <a:solidFill>
                  <a:prstClr val="white"/>
                </a:solidFill>
                <a:latin typeface="Calibri"/>
                <a:cs typeface="+mn-cs"/>
                <a:hlinkClick r:id="rId6"/>
              </a:rPr>
              <a:t> </a:t>
            </a:r>
            <a:r>
              <a:rPr lang="en-US" sz="1400" dirty="0" smtClean="0">
                <a:solidFill>
                  <a:prstClr val="white"/>
                </a:solidFill>
                <a:latin typeface="Calibri"/>
                <a:cs typeface="+mn-cs"/>
                <a:hlinkClick r:id="rId6"/>
              </a:rPr>
              <a:t>IDC</a:t>
            </a:r>
            <a:endParaRPr lang="ru-RU" sz="1400" dirty="0">
              <a:solidFill>
                <a:prstClr val="white"/>
              </a:solidFill>
              <a:latin typeface="Calibri"/>
              <a:cs typeface="+mn-cs"/>
            </a:endParaRPr>
          </a:p>
        </p:txBody>
      </p:sp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1" y="3212976"/>
            <a:ext cx="936104" cy="378186"/>
          </a:xfrm>
          <a:prstGeom prst="roundRect">
            <a:avLst>
              <a:gd name="adj" fmla="val 16428"/>
            </a:avLst>
          </a:prstGeom>
        </p:spPr>
      </p:pic>
      <p:grpSp>
        <p:nvGrpSpPr>
          <p:cNvPr id="12" name="Группа 11"/>
          <p:cNvGrpSpPr/>
          <p:nvPr/>
        </p:nvGrpSpPr>
        <p:grpSpPr>
          <a:xfrm>
            <a:off x="6156176" y="0"/>
            <a:ext cx="2418301" cy="692696"/>
            <a:chOff x="7165253" y="0"/>
            <a:chExt cx="1527941" cy="437662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5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273474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4653136"/>
            <a:ext cx="1982788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141663"/>
            <a:ext cx="283527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4508500"/>
            <a:ext cx="2952750" cy="59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989138"/>
            <a:ext cx="21336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5589588"/>
            <a:ext cx="2444750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2564904"/>
            <a:ext cx="2492375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5" y="4868863"/>
            <a:ext cx="1911350" cy="1379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Picture 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3860800"/>
            <a:ext cx="306387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8" name="Picture 1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8" y="2276475"/>
            <a:ext cx="1722437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0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149350"/>
            <a:ext cx="8915400" cy="1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82" name="Rectangle 2"/>
          <p:cNvSpPr txBox="1">
            <a:spLocks noChangeArrowheads="1"/>
          </p:cNvSpPr>
          <p:nvPr/>
        </p:nvSpPr>
        <p:spPr bwMode="auto">
          <a:xfrm>
            <a:off x="261938" y="166688"/>
            <a:ext cx="5927725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3000" b="1">
                <a:latin typeface="Calibri" pitchFamily="34" charset="0"/>
              </a:rPr>
              <a:t>Платформу 1С-Битрикс используют:</a:t>
            </a:r>
            <a:endParaRPr lang="en-US" sz="3000" b="1">
              <a:latin typeface="Verdana" pitchFamily="34" charset="0"/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1340768"/>
            <a:ext cx="4241800" cy="685800"/>
          </a:xfrm>
          <a:prstGeom prst="rect">
            <a:avLst/>
          </a:prstGeom>
        </p:spPr>
      </p:pic>
      <p:grpSp>
        <p:nvGrpSpPr>
          <p:cNvPr id="16" name="Группа 15"/>
          <p:cNvGrpSpPr/>
          <p:nvPr/>
        </p:nvGrpSpPr>
        <p:grpSpPr>
          <a:xfrm>
            <a:off x="6156176" y="0"/>
            <a:ext cx="2418301" cy="692696"/>
            <a:chOff x="7165253" y="0"/>
            <a:chExt cx="1527941" cy="437662"/>
          </a:xfrm>
        </p:grpSpPr>
        <p:sp>
          <p:nvSpPr>
            <p:cNvPr id="17" name="Прямоугольник 16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8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149349"/>
            <a:ext cx="8915400" cy="19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8" name="Rectangle 2"/>
          <p:cNvSpPr txBox="1">
            <a:spLocks noChangeArrowheads="1"/>
          </p:cNvSpPr>
          <p:nvPr/>
        </p:nvSpPr>
        <p:spPr bwMode="auto">
          <a:xfrm>
            <a:off x="179513" y="116632"/>
            <a:ext cx="583264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ru-RU" sz="2600" b="1" dirty="0" smtClean="0">
                <a:solidFill>
                  <a:prstClr val="black"/>
                </a:solidFill>
                <a:ea typeface="Calibri"/>
                <a:cs typeface="Calibri"/>
              </a:rPr>
              <a:t>1С-Битрикс: Мобильное приложение</a:t>
            </a:r>
            <a:endParaRPr kumimoji="0" lang="en-US" sz="2600" b="1" dirty="0">
              <a:solidFill>
                <a:prstClr val="black"/>
              </a:solidFill>
              <a:latin typeface="Verdana" charset="0"/>
              <a:ea typeface="Calibri"/>
              <a:cs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75856" y="1484784"/>
            <a:ext cx="57961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000" dirty="0" smtClean="0">
                <a:solidFill>
                  <a:prstClr val="black"/>
                </a:solidFill>
                <a:latin typeface="Calibri"/>
                <a:cs typeface="Calibri"/>
              </a:rPr>
              <a:t>Позволяет разрабатывать мобильные приложения для сайтов на платформе «1С-Битрикс» и публиковать их в </a:t>
            </a:r>
            <a:r>
              <a:rPr lang="en-US" sz="2000" dirty="0" err="1" smtClean="0">
                <a:solidFill>
                  <a:prstClr val="black"/>
                </a:solidFill>
                <a:latin typeface="Calibri"/>
                <a:cs typeface="Calibri"/>
              </a:rPr>
              <a:t>AppStore</a:t>
            </a:r>
            <a:r>
              <a:rPr lang="en-US" sz="2000" dirty="0" smtClean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lang="ru-RU" sz="2000" dirty="0" smtClean="0">
                <a:solidFill>
                  <a:prstClr val="black"/>
                </a:solidFill>
                <a:latin typeface="Calibri"/>
                <a:cs typeface="Calibri"/>
              </a:rPr>
              <a:t>и </a:t>
            </a:r>
            <a:r>
              <a:rPr lang="en-US" sz="2000" dirty="0" smtClean="0">
                <a:solidFill>
                  <a:prstClr val="black"/>
                </a:solidFill>
                <a:latin typeface="Calibri"/>
                <a:cs typeface="Calibri"/>
              </a:rPr>
              <a:t>Google Play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563888" y="2708916"/>
            <a:ext cx="5184576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auto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Arial"/>
              <a:buChar char="•"/>
            </a:pPr>
            <a:r>
              <a:rPr lang="ru-RU" sz="2000" dirty="0">
                <a:solidFill>
                  <a:prstClr val="black"/>
                </a:solidFill>
                <a:latin typeface="Calibri"/>
                <a:cs typeface="Calibri"/>
              </a:rPr>
              <a:t>Разработка на html5+</a:t>
            </a:r>
            <a:r>
              <a:rPr lang="ru-RU" sz="2000" dirty="0" smtClean="0">
                <a:solidFill>
                  <a:prstClr val="black"/>
                </a:solidFill>
                <a:latin typeface="Calibri"/>
                <a:cs typeface="Calibri"/>
              </a:rPr>
              <a:t>JavaScript</a:t>
            </a:r>
            <a:endParaRPr lang="ru-RU" sz="2000" dirty="0">
              <a:solidFill>
                <a:prstClr val="black"/>
              </a:solidFill>
              <a:latin typeface="Calibri"/>
              <a:cs typeface="Calibri"/>
            </a:endParaRPr>
          </a:p>
          <a:p>
            <a:pPr marL="285750" indent="-285750" fontAlgn="auto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Arial"/>
              <a:buChar char="•"/>
            </a:pPr>
            <a:r>
              <a:rPr lang="ru-RU" sz="2000" dirty="0">
                <a:solidFill>
                  <a:prstClr val="black"/>
                </a:solidFill>
                <a:latin typeface="Calibri"/>
                <a:cs typeface="Calibri"/>
              </a:rPr>
              <a:t>Выпуск обновления не требует </a:t>
            </a:r>
            <a:r>
              <a:rPr lang="ru-RU" sz="2000" dirty="0" err="1">
                <a:solidFill>
                  <a:prstClr val="black"/>
                </a:solidFill>
                <a:latin typeface="Calibri"/>
                <a:cs typeface="Calibri"/>
              </a:rPr>
              <a:t>перевыпуск</a:t>
            </a:r>
            <a:r>
              <a:rPr lang="ru-RU" sz="2000" dirty="0">
                <a:solidFill>
                  <a:prstClr val="black"/>
                </a:solidFill>
                <a:latin typeface="Calibri"/>
                <a:cs typeface="Calibri"/>
              </a:rPr>
              <a:t> мобильных </a:t>
            </a:r>
            <a:r>
              <a:rPr lang="ru-RU" sz="2000" dirty="0" smtClean="0">
                <a:solidFill>
                  <a:prstClr val="black"/>
                </a:solidFill>
                <a:latin typeface="Calibri"/>
                <a:cs typeface="Calibri"/>
              </a:rPr>
              <a:t>приложений</a:t>
            </a:r>
            <a:endParaRPr lang="ru-RU" sz="2000" dirty="0">
              <a:solidFill>
                <a:prstClr val="black"/>
              </a:solidFill>
              <a:latin typeface="Calibri"/>
              <a:cs typeface="Calibri"/>
            </a:endParaRPr>
          </a:p>
          <a:p>
            <a:pPr marL="285750" indent="-285750" fontAlgn="auto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Arial"/>
              <a:buChar char="•"/>
            </a:pPr>
            <a:r>
              <a:rPr lang="ru-RU" sz="2000" dirty="0">
                <a:solidFill>
                  <a:prstClr val="black"/>
                </a:solidFill>
                <a:latin typeface="Calibri"/>
                <a:cs typeface="Calibri"/>
              </a:rPr>
              <a:t>Удобно для коллективной разработки, легко масштабировать выпуск. Все формы и изменения сразу отражаются на </a:t>
            </a:r>
            <a:r>
              <a:rPr lang="ru-RU" sz="2000" dirty="0" smtClean="0">
                <a:solidFill>
                  <a:prstClr val="black"/>
                </a:solidFill>
                <a:latin typeface="Calibri"/>
                <a:cs typeface="Calibri"/>
              </a:rPr>
              <a:t>сайте</a:t>
            </a:r>
            <a:endParaRPr lang="ru-RU" sz="2000" dirty="0">
              <a:solidFill>
                <a:prstClr val="black"/>
              </a:solidFill>
              <a:latin typeface="Calibri"/>
              <a:cs typeface="Calibri"/>
            </a:endParaRPr>
          </a:p>
          <a:p>
            <a:pPr marL="285750" indent="-285750" fontAlgn="auto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Arial"/>
              <a:buChar char="•"/>
            </a:pPr>
            <a:r>
              <a:rPr lang="ru-RU" sz="2000" dirty="0">
                <a:solidFill>
                  <a:prstClr val="black"/>
                </a:solidFill>
                <a:latin typeface="Calibri"/>
                <a:cs typeface="Calibri"/>
              </a:rPr>
              <a:t>Единая разработка для всех мобильных </a:t>
            </a:r>
            <a:r>
              <a:rPr lang="ru-RU" sz="2000" dirty="0" smtClean="0">
                <a:solidFill>
                  <a:prstClr val="black"/>
                </a:solidFill>
                <a:latin typeface="Calibri"/>
                <a:cs typeface="Calibri"/>
              </a:rPr>
              <a:t>платформ</a:t>
            </a:r>
            <a:endParaRPr lang="ru-RU" sz="2000" dirty="0">
              <a:solidFill>
                <a:prstClr val="black"/>
              </a:solidFill>
              <a:latin typeface="Calibri"/>
              <a:cs typeface="Calibri"/>
            </a:endParaRPr>
          </a:p>
        </p:txBody>
      </p:sp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260" y="5089379"/>
            <a:ext cx="528943" cy="417775"/>
          </a:xfrm>
          <a:prstGeom prst="rect">
            <a:avLst/>
          </a:prstGeom>
        </p:spPr>
      </p:pic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0544" y="5000217"/>
            <a:ext cx="729208" cy="546907"/>
          </a:xfrm>
          <a:prstGeom prst="rect">
            <a:avLst/>
          </a:prstGeom>
        </p:spPr>
      </p:pic>
      <p:pic>
        <p:nvPicPr>
          <p:cNvPr id="10" name="Изображение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00" y="1556793"/>
            <a:ext cx="2825681" cy="313461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96282" y="5949280"/>
            <a:ext cx="22272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u="sng" dirty="0" smtClean="0">
                <a:solidFill>
                  <a:srgbClr val="B10000"/>
                </a:solidFill>
                <a:latin typeface="Calibri"/>
                <a:cs typeface="+mn-cs"/>
              </a:rPr>
              <a:t>apps.1c-bitrix.ru</a:t>
            </a:r>
            <a:endParaRPr lang="ru-RU" sz="2400" u="sng" dirty="0">
              <a:solidFill>
                <a:srgbClr val="B10000"/>
              </a:solidFill>
              <a:latin typeface="Calibri"/>
              <a:cs typeface="+mn-cs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51520" y="5710039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Aft>
                <a:spcPts val="0"/>
              </a:spcAft>
            </a:pPr>
            <a:r>
              <a:rPr lang="ru-RU" b="1" dirty="0">
                <a:solidFill>
                  <a:srgbClr val="000000"/>
                </a:solidFill>
                <a:latin typeface="Calibri"/>
              </a:rPr>
              <a:t>Теперь быстрый выпуск собственного мобильного приложения для органа власти </a:t>
            </a:r>
            <a:r>
              <a:rPr lang="ru-RU" b="1" dirty="0" smtClean="0">
                <a:solidFill>
                  <a:srgbClr val="000000"/>
                </a:solidFill>
                <a:latin typeface="Calibri"/>
              </a:rPr>
              <a:t>- это </a:t>
            </a:r>
            <a:r>
              <a:rPr lang="ru-RU" b="1" dirty="0">
                <a:solidFill>
                  <a:srgbClr val="000000"/>
                </a:solidFill>
                <a:latin typeface="Calibri"/>
              </a:rPr>
              <a:t>реальность! </a:t>
            </a:r>
          </a:p>
        </p:txBody>
      </p:sp>
      <p:grpSp>
        <p:nvGrpSpPr>
          <p:cNvPr id="13" name="Группа 12"/>
          <p:cNvGrpSpPr/>
          <p:nvPr/>
        </p:nvGrpSpPr>
        <p:grpSpPr>
          <a:xfrm>
            <a:off x="6156176" y="0"/>
            <a:ext cx="2418301" cy="692696"/>
            <a:chOff x="7165253" y="0"/>
            <a:chExt cx="1527941" cy="437662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5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617892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199"/>
          <a:stretch/>
        </p:blipFill>
        <p:spPr>
          <a:xfrm>
            <a:off x="-18286" y="0"/>
            <a:ext cx="9162286" cy="6858000"/>
          </a:xfrm>
          <a:prstGeom prst="rect">
            <a:avLst/>
          </a:prstGeom>
        </p:spPr>
      </p:pic>
      <p:sp>
        <p:nvSpPr>
          <p:cNvPr id="4098" name="Rectangle 25"/>
          <p:cNvSpPr>
            <a:spLocks noChangeArrowheads="1"/>
          </p:cNvSpPr>
          <p:nvPr/>
        </p:nvSpPr>
        <p:spPr bwMode="auto">
          <a:xfrm>
            <a:off x="253999" y="3028950"/>
            <a:ext cx="3471863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20000"/>
              </a:spcBef>
            </a:pPr>
            <a:endParaRPr lang="ru-RU" dirty="0">
              <a:solidFill>
                <a:prstClr val="black"/>
              </a:solidFill>
              <a:latin typeface="Verdana" pitchFamily="34" charset="0"/>
              <a:cs typeface="Calibri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7545" y="1327250"/>
            <a:ext cx="828092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</a:pPr>
            <a:r>
              <a:rPr lang="ru-RU" dirty="0" smtClean="0">
                <a:solidFill>
                  <a:prstClr val="black"/>
                </a:solidFill>
                <a:latin typeface="Calibri"/>
                <a:cs typeface="+mn-cs"/>
              </a:rPr>
              <a:t/>
            </a:r>
            <a:br>
              <a:rPr lang="ru-RU" dirty="0" smtClean="0">
                <a:solidFill>
                  <a:prstClr val="black"/>
                </a:solidFill>
                <a:latin typeface="Calibri"/>
                <a:cs typeface="+mn-cs"/>
              </a:rPr>
            </a:br>
            <a:endParaRPr lang="ru-RU" dirty="0" smtClean="0">
              <a:solidFill>
                <a:prstClr val="black"/>
              </a:solidFill>
              <a:latin typeface="Calibri"/>
              <a:cs typeface="+mn-cs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ü"/>
            </a:pPr>
            <a:endParaRPr lang="ru-RU" sz="1600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53999" y="136732"/>
            <a:ext cx="468860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800" b="1" dirty="0" smtClean="0">
                <a:solidFill>
                  <a:prstClr val="white"/>
                </a:solidFill>
                <a:latin typeface="Calibri"/>
                <a:cs typeface="+mn-cs"/>
              </a:rPr>
              <a:t>Гид по государственным услугам</a:t>
            </a:r>
            <a:endParaRPr lang="ru-RU" sz="2800" b="1" dirty="0">
              <a:solidFill>
                <a:prstClr val="white"/>
              </a:solidFill>
              <a:latin typeface="Calibri"/>
              <a:cs typeface="+mn-cs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2116" y="1076325"/>
            <a:ext cx="3563888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00025"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/>
            </a:pPr>
            <a:r>
              <a:rPr lang="ru-RU" sz="2000" dirty="0" smtClean="0">
                <a:solidFill>
                  <a:prstClr val="white"/>
                </a:solidFill>
                <a:latin typeface="Calibri"/>
                <a:cs typeface="+mn-cs"/>
              </a:rPr>
              <a:t>Список необходимых документов </a:t>
            </a:r>
          </a:p>
          <a:p>
            <a:pPr marL="285750" indent="-200025"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/>
            </a:pPr>
            <a:r>
              <a:rPr lang="ru-RU" sz="2000" dirty="0" smtClean="0">
                <a:solidFill>
                  <a:prstClr val="white"/>
                </a:solidFill>
                <a:latin typeface="Calibri"/>
                <a:cs typeface="+mn-cs"/>
              </a:rPr>
              <a:t>Порядок и условия предоставления услуг </a:t>
            </a:r>
          </a:p>
          <a:p>
            <a:pPr marL="285750" indent="-200025"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/>
            </a:pPr>
            <a:r>
              <a:rPr lang="ru-RU" sz="2000" dirty="0" smtClean="0">
                <a:solidFill>
                  <a:prstClr val="white"/>
                </a:solidFill>
                <a:latin typeface="Calibri"/>
                <a:cs typeface="+mn-cs"/>
              </a:rPr>
              <a:t>Популярные услуги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Wingdings" panose="05000000000000000000" pitchFamily="2" charset="2"/>
              <a:buChar char="ü"/>
              <a:defRPr/>
            </a:pPr>
            <a:endParaRPr lang="ru-RU" dirty="0" smtClean="0">
              <a:solidFill>
                <a:prstClr val="black"/>
              </a:solidFill>
              <a:latin typeface="Calibri"/>
              <a:cs typeface="+mn-cs"/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6715849" y="0"/>
            <a:ext cx="2418301" cy="692696"/>
            <a:chOff x="7165253" y="0"/>
            <a:chExt cx="1527941" cy="437662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0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13928135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63475" y="1268760"/>
            <a:ext cx="3162300" cy="52259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1600" y="1293168"/>
            <a:ext cx="3175703" cy="5225950"/>
          </a:xfrm>
          <a:prstGeom prst="rect">
            <a:avLst/>
          </a:prstGeom>
        </p:spPr>
      </p:pic>
      <p:sp>
        <p:nvSpPr>
          <p:cNvPr id="4098" name="Rectangle 25"/>
          <p:cNvSpPr>
            <a:spLocks noChangeArrowheads="1"/>
          </p:cNvSpPr>
          <p:nvPr/>
        </p:nvSpPr>
        <p:spPr bwMode="auto">
          <a:xfrm>
            <a:off x="253999" y="3028950"/>
            <a:ext cx="3471863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20000"/>
              </a:spcBef>
            </a:pPr>
            <a:endParaRPr lang="ru-RU" dirty="0">
              <a:solidFill>
                <a:prstClr val="black"/>
              </a:solidFill>
              <a:latin typeface="Verdana" pitchFamily="34" charset="0"/>
              <a:cs typeface="Calibri"/>
            </a:endParaRPr>
          </a:p>
        </p:txBody>
      </p:sp>
      <p:pic>
        <p:nvPicPr>
          <p:cNvPr id="4101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149350"/>
            <a:ext cx="8915400" cy="1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3527" y="188640"/>
            <a:ext cx="5663873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3200" b="1" dirty="0" smtClean="0">
                <a:solidFill>
                  <a:srgbClr val="000000"/>
                </a:solidFill>
                <a:latin typeface="Calibri"/>
                <a:cs typeface="+mn-cs"/>
              </a:rPr>
              <a:t>Государственные услуги</a:t>
            </a:r>
            <a:endParaRPr lang="ru-RU" sz="3200" b="1" dirty="0">
              <a:solidFill>
                <a:srgbClr val="000000"/>
              </a:solidFill>
              <a:latin typeface="Calibri"/>
              <a:cs typeface="+mn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7545" y="1327250"/>
            <a:ext cx="828092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</a:pPr>
            <a:r>
              <a:rPr lang="ru-RU" dirty="0" smtClean="0">
                <a:solidFill>
                  <a:prstClr val="black"/>
                </a:solidFill>
                <a:latin typeface="Calibri"/>
                <a:cs typeface="+mn-cs"/>
              </a:rPr>
              <a:t/>
            </a:r>
            <a:br>
              <a:rPr lang="ru-RU" dirty="0" smtClean="0">
                <a:solidFill>
                  <a:prstClr val="black"/>
                </a:solidFill>
                <a:latin typeface="Calibri"/>
                <a:cs typeface="+mn-cs"/>
              </a:rPr>
            </a:br>
            <a:endParaRPr lang="ru-RU" dirty="0" smtClean="0">
              <a:solidFill>
                <a:prstClr val="black"/>
              </a:solidFill>
              <a:latin typeface="Calibri"/>
              <a:cs typeface="+mn-cs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ü"/>
            </a:pPr>
            <a:endParaRPr lang="ru-RU" sz="1600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grpSp>
        <p:nvGrpSpPr>
          <p:cNvPr id="10" name="Группа 9"/>
          <p:cNvGrpSpPr/>
          <p:nvPr/>
        </p:nvGrpSpPr>
        <p:grpSpPr>
          <a:xfrm>
            <a:off x="6156176" y="0"/>
            <a:ext cx="2418301" cy="692696"/>
            <a:chOff x="7165253" y="0"/>
            <a:chExt cx="1527941" cy="437662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3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3018978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74345" y="-26567"/>
            <a:ext cx="4893628" cy="6884567"/>
          </a:xfrm>
          <a:prstGeom prst="rect">
            <a:avLst/>
          </a:prstGeom>
        </p:spPr>
      </p:pic>
      <p:sp>
        <p:nvSpPr>
          <p:cNvPr id="4098" name="Rectangle 25"/>
          <p:cNvSpPr>
            <a:spLocks noChangeArrowheads="1"/>
          </p:cNvSpPr>
          <p:nvPr/>
        </p:nvSpPr>
        <p:spPr bwMode="auto">
          <a:xfrm>
            <a:off x="253999" y="3028950"/>
            <a:ext cx="3471863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20000"/>
              </a:spcBef>
            </a:pPr>
            <a:endParaRPr lang="ru-RU" dirty="0">
              <a:solidFill>
                <a:prstClr val="black"/>
              </a:solidFill>
              <a:latin typeface="Verdana" pitchFamily="34" charset="0"/>
              <a:cs typeface="Calibri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79512" y="332656"/>
            <a:ext cx="59690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3200" b="1" dirty="0" smtClean="0">
                <a:solidFill>
                  <a:srgbClr val="000000"/>
                </a:solidFill>
                <a:latin typeface="Calibri"/>
                <a:cs typeface="+mn-cs"/>
              </a:rPr>
              <a:t>Обращения граждан</a:t>
            </a:r>
            <a:endParaRPr lang="ru-RU" sz="3200" b="1" dirty="0">
              <a:solidFill>
                <a:srgbClr val="000000"/>
              </a:solidFill>
              <a:latin typeface="Calibri"/>
              <a:cs typeface="+mn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7545" y="1327250"/>
            <a:ext cx="828092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</a:pPr>
            <a:r>
              <a:rPr lang="ru-RU" dirty="0" smtClean="0">
                <a:solidFill>
                  <a:prstClr val="black"/>
                </a:solidFill>
                <a:latin typeface="Calibri"/>
                <a:cs typeface="+mn-cs"/>
              </a:rPr>
              <a:t/>
            </a:r>
            <a:br>
              <a:rPr lang="ru-RU" dirty="0" smtClean="0">
                <a:solidFill>
                  <a:prstClr val="black"/>
                </a:solidFill>
                <a:latin typeface="Calibri"/>
                <a:cs typeface="+mn-cs"/>
              </a:rPr>
            </a:br>
            <a:endParaRPr lang="ru-RU" dirty="0" smtClean="0">
              <a:solidFill>
                <a:prstClr val="black"/>
              </a:solidFill>
              <a:latin typeface="Calibri"/>
              <a:cs typeface="+mn-cs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ü"/>
            </a:pPr>
            <a:endParaRPr lang="ru-RU" sz="1600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51520" y="1700808"/>
            <a:ext cx="3960440" cy="4555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fontAlgn="auto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Arial"/>
              <a:buChar char="•"/>
              <a:defRPr/>
            </a:pPr>
            <a:r>
              <a:rPr lang="ru-RU" sz="2400" dirty="0" smtClean="0">
                <a:solidFill>
                  <a:prstClr val="black"/>
                </a:solidFill>
                <a:latin typeface="Calibri"/>
                <a:cs typeface="+mn-cs"/>
              </a:rPr>
              <a:t>Отправить обращение или сообщить о проблеме стало удобно!</a:t>
            </a:r>
          </a:p>
          <a:p>
            <a:pPr marL="285750" indent="-285750" fontAlgn="auto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Arial"/>
              <a:buChar char="•"/>
              <a:defRPr/>
            </a:pPr>
            <a:r>
              <a:rPr lang="ru-RU" sz="2400" dirty="0" smtClean="0">
                <a:solidFill>
                  <a:prstClr val="black"/>
                </a:solidFill>
                <a:latin typeface="Calibri"/>
                <a:cs typeface="+mn-cs"/>
              </a:rPr>
              <a:t>Выбор темы обращения</a:t>
            </a:r>
          </a:p>
          <a:p>
            <a:pPr marL="285750" indent="-285750" fontAlgn="auto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Arial"/>
              <a:buChar char="•"/>
              <a:defRPr/>
            </a:pPr>
            <a:r>
              <a:rPr lang="ru-RU" sz="2400" dirty="0" smtClean="0">
                <a:solidFill>
                  <a:prstClr val="black"/>
                </a:solidFill>
                <a:latin typeface="Calibri"/>
                <a:cs typeface="+mn-cs"/>
              </a:rPr>
              <a:t>Добавление фотографий</a:t>
            </a:r>
          </a:p>
          <a:p>
            <a:pPr marL="285750" indent="-285750" fontAlgn="auto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Arial"/>
              <a:buChar char="•"/>
              <a:defRPr/>
            </a:pPr>
            <a:r>
              <a:rPr lang="ru-RU" sz="2400" dirty="0" err="1" smtClean="0">
                <a:solidFill>
                  <a:prstClr val="black"/>
                </a:solidFill>
                <a:latin typeface="Calibri"/>
                <a:cs typeface="+mn-cs"/>
              </a:rPr>
              <a:t>Геолокация</a:t>
            </a:r>
            <a:r>
              <a:rPr lang="ru-RU" sz="2400" dirty="0" smtClean="0">
                <a:solidFill>
                  <a:prstClr val="black"/>
                </a:solidFill>
                <a:latin typeface="Calibri"/>
                <a:cs typeface="+mn-cs"/>
              </a:rPr>
              <a:t> (планируется)</a:t>
            </a:r>
          </a:p>
          <a:p>
            <a:pPr marL="285750" indent="-285750" fontAlgn="auto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Arial"/>
              <a:buChar char="•"/>
              <a:defRPr/>
            </a:pPr>
            <a:r>
              <a:rPr lang="ru-RU" sz="2400" dirty="0" smtClean="0">
                <a:solidFill>
                  <a:prstClr val="black"/>
                </a:solidFill>
                <a:latin typeface="Calibri"/>
                <a:cs typeface="+mn-cs"/>
              </a:rPr>
              <a:t>Просмотр статусов и результата обработки в личном кабинете</a:t>
            </a:r>
          </a:p>
          <a:p>
            <a:pPr marL="285750" indent="-285750" fontAlgn="auto">
              <a:spcBef>
                <a:spcPts val="600"/>
              </a:spcBef>
              <a:spcAft>
                <a:spcPts val="600"/>
              </a:spcAft>
              <a:buClr>
                <a:prstClr val="black"/>
              </a:buClr>
              <a:buFont typeface="Wingdings" panose="05000000000000000000" pitchFamily="2" charset="2"/>
              <a:buChar char="ü"/>
              <a:defRPr/>
            </a:pPr>
            <a:endParaRPr lang="ru-RU" sz="2400" dirty="0" smtClean="0">
              <a:solidFill>
                <a:prstClr val="black"/>
              </a:solidFill>
              <a:latin typeface="Calibri"/>
              <a:cs typeface="+mn-cs"/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6156176" y="0"/>
            <a:ext cx="2418301" cy="692696"/>
            <a:chOff x="7165253" y="0"/>
            <a:chExt cx="1527941" cy="437662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0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72782733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5"/>
          <p:cNvSpPr>
            <a:spLocks noChangeArrowheads="1"/>
          </p:cNvSpPr>
          <p:nvPr/>
        </p:nvSpPr>
        <p:spPr bwMode="auto">
          <a:xfrm>
            <a:off x="253999" y="3028950"/>
            <a:ext cx="3471863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20000"/>
              </a:spcBef>
            </a:pPr>
            <a:endParaRPr lang="ru-RU" dirty="0">
              <a:solidFill>
                <a:prstClr val="black"/>
              </a:solidFill>
              <a:latin typeface="Verdana" pitchFamily="34" charset="0"/>
              <a:cs typeface="Calibri"/>
            </a:endParaRPr>
          </a:p>
        </p:txBody>
      </p:sp>
      <p:pic>
        <p:nvPicPr>
          <p:cNvPr id="4101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149350"/>
            <a:ext cx="8915400" cy="1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3527" y="188640"/>
            <a:ext cx="5663873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3200" b="1" dirty="0" smtClean="0">
                <a:solidFill>
                  <a:srgbClr val="000000"/>
                </a:solidFill>
                <a:latin typeface="Calibri"/>
                <a:cs typeface="+mn-cs"/>
              </a:rPr>
              <a:t>Обращения: статусы и темы</a:t>
            </a:r>
            <a:endParaRPr lang="ru-RU" sz="3200" b="1" dirty="0">
              <a:solidFill>
                <a:srgbClr val="000000"/>
              </a:solidFill>
              <a:latin typeface="Calibri"/>
              <a:cs typeface="+mn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7545" y="1327250"/>
            <a:ext cx="828092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</a:pPr>
            <a:r>
              <a:rPr lang="ru-RU" dirty="0" smtClean="0">
                <a:solidFill>
                  <a:prstClr val="black"/>
                </a:solidFill>
                <a:latin typeface="Calibri"/>
                <a:cs typeface="+mn-cs"/>
              </a:rPr>
              <a:t/>
            </a:r>
            <a:br>
              <a:rPr lang="ru-RU" dirty="0" smtClean="0">
                <a:solidFill>
                  <a:prstClr val="black"/>
                </a:solidFill>
                <a:latin typeface="Calibri"/>
                <a:cs typeface="+mn-cs"/>
              </a:rPr>
            </a:br>
            <a:endParaRPr lang="ru-RU" dirty="0" smtClean="0">
              <a:solidFill>
                <a:prstClr val="black"/>
              </a:solidFill>
              <a:latin typeface="Calibri"/>
              <a:cs typeface="+mn-cs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ü"/>
            </a:pPr>
            <a:endParaRPr lang="ru-RU" sz="1600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70138" y="1303759"/>
            <a:ext cx="3378327" cy="4976813"/>
          </a:xfrm>
          <a:prstGeom prst="rect">
            <a:avLst/>
          </a:prstGeom>
          <a:effectLst/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9591" y="1333475"/>
            <a:ext cx="3396183" cy="4976813"/>
          </a:xfrm>
          <a:prstGeom prst="rect">
            <a:avLst/>
          </a:prstGeom>
          <a:effectLst/>
        </p:spPr>
      </p:pic>
      <p:grpSp>
        <p:nvGrpSpPr>
          <p:cNvPr id="10" name="Группа 9"/>
          <p:cNvGrpSpPr/>
          <p:nvPr/>
        </p:nvGrpSpPr>
        <p:grpSpPr>
          <a:xfrm>
            <a:off x="6156176" y="0"/>
            <a:ext cx="2418301" cy="692696"/>
            <a:chOff x="7165253" y="0"/>
            <a:chExt cx="1527941" cy="437662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3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17494617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6036" y="1044743"/>
            <a:ext cx="2906363" cy="5489797"/>
          </a:xfrm>
          <a:prstGeom prst="rect">
            <a:avLst/>
          </a:prstGeom>
        </p:spPr>
      </p:pic>
      <p:sp>
        <p:nvSpPr>
          <p:cNvPr id="4098" name="Rectangle 25"/>
          <p:cNvSpPr>
            <a:spLocks noChangeArrowheads="1"/>
          </p:cNvSpPr>
          <p:nvPr/>
        </p:nvSpPr>
        <p:spPr bwMode="auto">
          <a:xfrm>
            <a:off x="253999" y="3028950"/>
            <a:ext cx="3471863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20000"/>
              </a:spcBef>
            </a:pPr>
            <a:endParaRPr lang="ru-RU" dirty="0">
              <a:solidFill>
                <a:prstClr val="black"/>
              </a:solidFill>
              <a:latin typeface="Verdana" pitchFamily="34" charset="0"/>
              <a:cs typeface="Calibri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67545" y="764704"/>
            <a:ext cx="5969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800" b="1" dirty="0" smtClean="0">
                <a:latin typeface="Calibri"/>
                <a:cs typeface="+mn-cs"/>
              </a:rPr>
              <a:t>Интерактивная карта объектов</a:t>
            </a:r>
            <a:endParaRPr lang="ru-RU" sz="2800" b="1" dirty="0">
              <a:latin typeface="Calibri"/>
              <a:cs typeface="+mn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7545" y="1327250"/>
            <a:ext cx="828092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</a:pPr>
            <a:r>
              <a:rPr lang="ru-RU" dirty="0" smtClean="0">
                <a:solidFill>
                  <a:prstClr val="black"/>
                </a:solidFill>
                <a:latin typeface="Calibri"/>
                <a:cs typeface="+mn-cs"/>
              </a:rPr>
              <a:t/>
            </a:r>
            <a:br>
              <a:rPr lang="ru-RU" dirty="0" smtClean="0">
                <a:solidFill>
                  <a:prstClr val="black"/>
                </a:solidFill>
                <a:latin typeface="Calibri"/>
                <a:cs typeface="+mn-cs"/>
              </a:rPr>
            </a:br>
            <a:endParaRPr lang="ru-RU" dirty="0" smtClean="0">
              <a:solidFill>
                <a:prstClr val="black"/>
              </a:solidFill>
              <a:latin typeface="Calibri"/>
              <a:cs typeface="+mn-cs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ü"/>
            </a:pPr>
            <a:endParaRPr lang="ru-RU" sz="1600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827584" y="1773526"/>
            <a:ext cx="4032448" cy="36471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/>
            </a:pPr>
            <a:r>
              <a:rPr lang="ru-RU" sz="2400" dirty="0" smtClean="0">
                <a:latin typeface="Calibri"/>
                <a:cs typeface="+mn-cs"/>
              </a:rPr>
              <a:t>Вся инфраструктура города/муниципалитета – на ладони!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/>
            </a:pPr>
            <a:r>
              <a:rPr lang="ru-RU" sz="2400" dirty="0" smtClean="0">
                <a:latin typeface="Calibri"/>
                <a:cs typeface="+mn-cs"/>
              </a:rPr>
              <a:t>Категории объектов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/>
            </a:pPr>
            <a:r>
              <a:rPr lang="ru-RU" sz="2400" dirty="0" smtClean="0">
                <a:latin typeface="Calibri"/>
                <a:cs typeface="+mn-cs"/>
              </a:rPr>
              <a:t>Группировка объектов </a:t>
            </a:r>
            <a:endParaRPr lang="en-US" sz="2400" dirty="0" smtClean="0">
              <a:latin typeface="Calibri"/>
              <a:cs typeface="+mn-cs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/>
            </a:pPr>
            <a:r>
              <a:rPr lang="ru-RU" sz="2400" dirty="0" smtClean="0">
                <a:latin typeface="Calibri"/>
                <a:cs typeface="+mn-cs"/>
              </a:rPr>
              <a:t>Поиск объектов</a:t>
            </a:r>
          </a:p>
          <a:p>
            <a:pPr marL="285750" indent="-285750" fontAlgn="auto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Arial"/>
              <a:buChar char="•"/>
              <a:defRPr/>
            </a:pPr>
            <a:r>
              <a:rPr lang="ru-RU" sz="2400" dirty="0" smtClean="0">
                <a:latin typeface="Calibri"/>
                <a:cs typeface="+mn-cs"/>
              </a:rPr>
              <a:t>Просмотр детального описания объектов</a:t>
            </a:r>
          </a:p>
          <a:p>
            <a:pPr marL="285750" indent="-285750" fontAlgn="auto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Arial"/>
              <a:buChar char="•"/>
              <a:defRPr/>
            </a:pPr>
            <a:r>
              <a:rPr lang="ru-RU" sz="2400" dirty="0" smtClean="0">
                <a:latin typeface="Calibri"/>
                <a:cs typeface="+mn-cs"/>
              </a:rPr>
              <a:t>Прокладка маршрутов</a:t>
            </a:r>
          </a:p>
        </p:txBody>
      </p:sp>
      <p:grpSp>
        <p:nvGrpSpPr>
          <p:cNvPr id="10" name="Группа 9"/>
          <p:cNvGrpSpPr/>
          <p:nvPr/>
        </p:nvGrpSpPr>
        <p:grpSpPr>
          <a:xfrm>
            <a:off x="6156176" y="0"/>
            <a:ext cx="2418301" cy="692696"/>
            <a:chOff x="7165253" y="0"/>
            <a:chExt cx="1527941" cy="437662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2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75289546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5"/>
          <p:cNvSpPr>
            <a:spLocks noChangeArrowheads="1"/>
          </p:cNvSpPr>
          <p:nvPr/>
        </p:nvSpPr>
        <p:spPr bwMode="auto">
          <a:xfrm>
            <a:off x="253999" y="3028950"/>
            <a:ext cx="3471863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20000"/>
              </a:spcBef>
            </a:pPr>
            <a:endParaRPr lang="ru-RU" dirty="0">
              <a:solidFill>
                <a:prstClr val="black"/>
              </a:solidFill>
              <a:latin typeface="Verdana" pitchFamily="34" charset="0"/>
              <a:cs typeface="Calibri"/>
            </a:endParaRPr>
          </a:p>
        </p:txBody>
      </p:sp>
      <p:pic>
        <p:nvPicPr>
          <p:cNvPr id="4101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149350"/>
            <a:ext cx="8915400" cy="1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3527" y="188640"/>
            <a:ext cx="5663873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3200" b="1" dirty="0" smtClean="0">
                <a:solidFill>
                  <a:srgbClr val="000000"/>
                </a:solidFill>
                <a:latin typeface="Calibri"/>
                <a:cs typeface="+mn-cs"/>
              </a:rPr>
              <a:t>Карта событий города</a:t>
            </a:r>
            <a:endParaRPr lang="ru-RU" sz="3200" b="1" dirty="0">
              <a:solidFill>
                <a:srgbClr val="000000"/>
              </a:solidFill>
              <a:latin typeface="Calibri"/>
              <a:cs typeface="+mn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7545" y="1327250"/>
            <a:ext cx="828092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</a:pPr>
            <a:r>
              <a:rPr lang="ru-RU" dirty="0" smtClean="0">
                <a:solidFill>
                  <a:prstClr val="black"/>
                </a:solidFill>
                <a:latin typeface="Calibri"/>
                <a:cs typeface="+mn-cs"/>
              </a:rPr>
              <a:t/>
            </a:r>
            <a:br>
              <a:rPr lang="ru-RU" dirty="0" smtClean="0">
                <a:solidFill>
                  <a:prstClr val="black"/>
                </a:solidFill>
                <a:latin typeface="Calibri"/>
                <a:cs typeface="+mn-cs"/>
              </a:rPr>
            </a:br>
            <a:endParaRPr lang="ru-RU" dirty="0" smtClean="0">
              <a:solidFill>
                <a:prstClr val="black"/>
              </a:solidFill>
              <a:latin typeface="Calibri"/>
              <a:cs typeface="+mn-cs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ü"/>
            </a:pPr>
            <a:endParaRPr lang="ru-RU" sz="1600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pic>
        <p:nvPicPr>
          <p:cNvPr id="10" name="Рисунок 9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52667" y="1340768"/>
            <a:ext cx="3074456" cy="5020599"/>
          </a:xfrm>
          <a:prstGeom prst="roundRect">
            <a:avLst>
              <a:gd name="adj" fmla="val 3623"/>
            </a:avLst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Рисунок 9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16016" y="1340768"/>
            <a:ext cx="3074456" cy="5020599"/>
          </a:xfrm>
          <a:prstGeom prst="roundRect">
            <a:avLst>
              <a:gd name="adj" fmla="val 4710"/>
            </a:avLst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12" name="Группа 11"/>
          <p:cNvGrpSpPr/>
          <p:nvPr/>
        </p:nvGrpSpPr>
        <p:grpSpPr>
          <a:xfrm>
            <a:off x="6156176" y="0"/>
            <a:ext cx="2418301" cy="692696"/>
            <a:chOff x="7165253" y="0"/>
            <a:chExt cx="1527941" cy="437662"/>
          </a:xfrm>
        </p:grpSpPr>
        <p:sp>
          <p:nvSpPr>
            <p:cNvPr id="13" name="Прямоугольник 12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4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78775372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5"/>
          <p:cNvSpPr>
            <a:spLocks noChangeArrowheads="1"/>
          </p:cNvSpPr>
          <p:nvPr/>
        </p:nvSpPr>
        <p:spPr bwMode="auto">
          <a:xfrm>
            <a:off x="253999" y="3028950"/>
            <a:ext cx="3471863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20000"/>
              </a:spcBef>
            </a:pPr>
            <a:endParaRPr lang="ru-RU" dirty="0">
              <a:solidFill>
                <a:prstClr val="black"/>
              </a:solidFill>
              <a:latin typeface="Verdana" pitchFamily="34" charset="0"/>
              <a:cs typeface="Calibri"/>
            </a:endParaRPr>
          </a:p>
        </p:txBody>
      </p:sp>
      <p:pic>
        <p:nvPicPr>
          <p:cNvPr id="4101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149350"/>
            <a:ext cx="8915400" cy="1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20650" y="188640"/>
            <a:ext cx="59690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3200" b="1" dirty="0" smtClean="0">
                <a:solidFill>
                  <a:srgbClr val="000000"/>
                </a:solidFill>
                <a:latin typeface="Calibri"/>
                <a:cs typeface="+mn-cs"/>
              </a:rPr>
              <a:t>Карта туристических маршрутов</a:t>
            </a:r>
            <a:endParaRPr lang="ru-RU" sz="3200" b="1" dirty="0">
              <a:solidFill>
                <a:srgbClr val="000000"/>
              </a:solidFill>
              <a:latin typeface="Calibri"/>
              <a:cs typeface="+mn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7545" y="1327250"/>
            <a:ext cx="828092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</a:pPr>
            <a:r>
              <a:rPr lang="ru-RU" dirty="0" smtClean="0">
                <a:solidFill>
                  <a:prstClr val="black"/>
                </a:solidFill>
                <a:latin typeface="Calibri"/>
                <a:cs typeface="+mn-cs"/>
              </a:rPr>
              <a:t/>
            </a:r>
            <a:br>
              <a:rPr lang="ru-RU" dirty="0" smtClean="0">
                <a:solidFill>
                  <a:prstClr val="black"/>
                </a:solidFill>
                <a:latin typeface="Calibri"/>
                <a:cs typeface="+mn-cs"/>
              </a:rPr>
            </a:br>
            <a:endParaRPr lang="ru-RU" dirty="0" smtClean="0">
              <a:solidFill>
                <a:prstClr val="black"/>
              </a:solidFill>
              <a:latin typeface="Calibri"/>
              <a:cs typeface="+mn-cs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ü"/>
            </a:pPr>
            <a:endParaRPr lang="ru-RU" sz="1600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pic>
        <p:nvPicPr>
          <p:cNvPr id="10" name="Рисунок 9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89915" y="1489914"/>
            <a:ext cx="3124583" cy="4603381"/>
          </a:xfrm>
          <a:prstGeom prst="roundRect">
            <a:avLst>
              <a:gd name="adj" fmla="val 4902"/>
            </a:avLst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9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693048" y="1489915"/>
            <a:ext cx="3047304" cy="4603381"/>
          </a:xfrm>
          <a:prstGeom prst="roundRect">
            <a:avLst>
              <a:gd name="adj" fmla="val 4056"/>
            </a:avLst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11" name="Группа 10"/>
          <p:cNvGrpSpPr/>
          <p:nvPr/>
        </p:nvGrpSpPr>
        <p:grpSpPr>
          <a:xfrm>
            <a:off x="6156176" y="0"/>
            <a:ext cx="2418301" cy="692696"/>
            <a:chOff x="7165253" y="0"/>
            <a:chExt cx="1527941" cy="437662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3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8856433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Изображение 10" descr="226482_print.jpg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7023" y="-1"/>
            <a:ext cx="9184535" cy="6874831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3513" y="1772815"/>
            <a:ext cx="9143999" cy="4169857"/>
          </a:xfrm>
          <a:prstGeom prst="rect">
            <a:avLst/>
          </a:prstGeom>
          <a:solidFill>
            <a:srgbClr val="F1F2F4">
              <a:alpha val="9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2" tIns="45718" rIns="91402" bIns="45718" anchor="ctr"/>
          <a:lstStyle/>
          <a:p>
            <a:pPr algn="ctr">
              <a:defRPr/>
            </a:pPr>
            <a:endParaRPr lang="ru-RU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38921" y="2688818"/>
            <a:ext cx="8691093" cy="3253855"/>
          </a:xfrm>
          <a:prstGeom prst="rect">
            <a:avLst/>
          </a:prstGeom>
          <a:noFill/>
        </p:spPr>
        <p:txBody>
          <a:bodyPr wrap="square" lIns="82945" tIns="41473" rIns="82945" bIns="41473">
            <a:spAutoFit/>
          </a:bodyPr>
          <a:lstStyle/>
          <a:p>
            <a:pPr marL="342900" lvl="0" indent="-342900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sz="2400" dirty="0" smtClean="0"/>
              <a:t>Модуль в </a:t>
            </a:r>
            <a:r>
              <a:rPr lang="ru-RU" sz="2400" dirty="0" err="1" smtClean="0"/>
              <a:t>Маркетплейс</a:t>
            </a:r>
            <a:endParaRPr lang="ru-RU" sz="2400" dirty="0" smtClean="0"/>
          </a:p>
          <a:p>
            <a:pPr marL="342900" lvl="0" indent="-342900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sz="2400" dirty="0" smtClean="0"/>
              <a:t>Ориентировочная цена: </a:t>
            </a:r>
            <a:r>
              <a:rPr lang="ru-RU" sz="2400" b="1" dirty="0" smtClean="0"/>
              <a:t>68 900 р.</a:t>
            </a:r>
          </a:p>
          <a:p>
            <a:pPr lvl="0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</a:pPr>
            <a:r>
              <a:rPr lang="ru-RU" sz="2400" b="1" dirty="0" smtClean="0"/>
              <a:t>(в стоимость включена лицензия на «1С-Битрикс: Мобильное приложение», платформа «1С-Битрикс: Управление сайтом» покупается отдельно)</a:t>
            </a:r>
          </a:p>
          <a:p>
            <a:pPr lvl="0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</a:pPr>
            <a:endParaRPr lang="ru-RU" sz="1000" b="1" dirty="0" smtClean="0"/>
          </a:p>
          <a:p>
            <a:pPr lvl="0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</a:pPr>
            <a:r>
              <a:rPr lang="ru-RU" dirty="0" smtClean="0">
                <a:solidFill>
                  <a:srgbClr val="C00000"/>
                </a:solidFill>
              </a:rPr>
              <a:t>Примечание: включено в  лицензию «1С-Битрикс: Официальный сайт государственной организации (расширенный)»</a:t>
            </a: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467544" y="116632"/>
            <a:ext cx="8229600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38921" y="1916832"/>
            <a:ext cx="86603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92075" algn="l"/>
              </a:tabLst>
            </a:pPr>
            <a:r>
              <a:rPr lang="ru-RU" sz="2800" dirty="0"/>
              <a:t>«</a:t>
            </a:r>
            <a:r>
              <a:rPr lang="ru-RU" sz="2800" b="1" dirty="0"/>
              <a:t>1С-Битрикс: мобильное приложение «Мой город</a:t>
            </a:r>
            <a:r>
              <a:rPr lang="ru-RU" sz="2800" b="1" dirty="0" smtClean="0"/>
              <a:t>»</a:t>
            </a:r>
            <a:endParaRPr lang="ru-RU" sz="2800" b="1" dirty="0"/>
          </a:p>
        </p:txBody>
      </p:sp>
      <p:grpSp>
        <p:nvGrpSpPr>
          <p:cNvPr id="9" name="Группа 8"/>
          <p:cNvGrpSpPr/>
          <p:nvPr/>
        </p:nvGrpSpPr>
        <p:grpSpPr>
          <a:xfrm>
            <a:off x="611560" y="0"/>
            <a:ext cx="2418301" cy="692696"/>
            <a:chOff x="7165253" y="0"/>
            <a:chExt cx="1527941" cy="437662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3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31856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677">
        <p:fade/>
      </p:transition>
    </mc:Choice>
    <mc:Fallback xmlns="">
      <p:transition spd="med" advTm="1267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 descr="Ebusiness Concept из Nmedia, Роялти-фри стоковое фото #6549225 на Fotolia.ru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39" r="-2191"/>
          <a:stretch/>
        </p:blipFill>
        <p:spPr bwMode="auto">
          <a:xfrm>
            <a:off x="3957" y="-16044"/>
            <a:ext cx="9436614" cy="6870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 bwMode="auto">
          <a:xfrm>
            <a:off x="3956" y="2333500"/>
            <a:ext cx="9248563" cy="1887588"/>
          </a:xfrm>
          <a:prstGeom prst="rect">
            <a:avLst/>
          </a:prstGeom>
          <a:solidFill>
            <a:srgbClr val="FFFFFF">
              <a:alpha val="74902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Содержимое 1"/>
          <p:cNvSpPr txBox="1">
            <a:spLocks/>
          </p:cNvSpPr>
          <p:nvPr/>
        </p:nvSpPr>
        <p:spPr bwMode="auto">
          <a:xfrm>
            <a:off x="0" y="2667000"/>
            <a:ext cx="88392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  <a:ea typeface="Arial" charset="0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  <a:ea typeface="Arial" charset="0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Arial" charset="0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Arial" charset="0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ru-RU" sz="4400" dirty="0" smtClean="0"/>
              <a:t> </a:t>
            </a:r>
            <a:r>
              <a:rPr lang="ru-RU" sz="4400" dirty="0"/>
              <a:t>«1С-Битрикс: Портал открытых данных»</a:t>
            </a:r>
          </a:p>
        </p:txBody>
      </p:sp>
      <p:grpSp>
        <p:nvGrpSpPr>
          <p:cNvPr id="7" name="Группа 6"/>
          <p:cNvGrpSpPr/>
          <p:nvPr/>
        </p:nvGrpSpPr>
        <p:grpSpPr>
          <a:xfrm>
            <a:off x="3635896" y="0"/>
            <a:ext cx="2418301" cy="692696"/>
            <a:chOff x="7165253" y="0"/>
            <a:chExt cx="1527941" cy="437662"/>
          </a:xfrm>
        </p:grpSpPr>
        <p:sp>
          <p:nvSpPr>
            <p:cNvPr id="13" name="Прямоугольник 12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4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798107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 descr="7110882_l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1563" y="1435601"/>
            <a:ext cx="3564133" cy="5346199"/>
          </a:xfrm>
          <a:prstGeom prst="rect">
            <a:avLst/>
          </a:prstGeom>
        </p:spPr>
      </p:pic>
      <p:pic>
        <p:nvPicPr>
          <p:cNvPr id="2050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5" y="1206350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425720" y="221233"/>
            <a:ext cx="5822680" cy="8660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dirty="0" smtClean="0">
                <a:solidFill>
                  <a:prstClr val="black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Знакомо?</a:t>
            </a:r>
            <a:endParaRPr lang="en-US" sz="2800" dirty="0" smtClean="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3" name="Выноска-облако 2"/>
          <p:cNvSpPr/>
          <p:nvPr/>
        </p:nvSpPr>
        <p:spPr bwMode="auto">
          <a:xfrm>
            <a:off x="152400" y="1321301"/>
            <a:ext cx="3657600" cy="2209800"/>
          </a:xfrm>
          <a:prstGeom prst="cloudCallout">
            <a:avLst>
              <a:gd name="adj1" fmla="val 67963"/>
              <a:gd name="adj2" fmla="val -23419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200" b="1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76956" y="1556792"/>
            <a:ext cx="2971800" cy="762000"/>
          </a:xfrm>
        </p:spPr>
        <p:txBody>
          <a:bodyPr>
            <a:noAutofit/>
          </a:bodyPr>
          <a:lstStyle/>
          <a:p>
            <a:pPr marL="0" indent="0" algn="ctr">
              <a:lnSpc>
                <a:spcPct val="90000"/>
              </a:lnSpc>
              <a:buNone/>
            </a:pPr>
            <a:r>
              <a:rPr lang="ru-RU" sz="2400" dirty="0" smtClean="0">
                <a:latin typeface="Calibri"/>
                <a:cs typeface="Calibri"/>
              </a:rPr>
              <a:t>Сайт… это сложные технологии, программирование, непонятные термины… </a:t>
            </a:r>
            <a:endParaRPr lang="ru-RU" sz="2400" dirty="0">
              <a:latin typeface="Calibri"/>
              <a:cs typeface="Calibri"/>
            </a:endParaRPr>
          </a:p>
        </p:txBody>
      </p:sp>
      <p:sp>
        <p:nvSpPr>
          <p:cNvPr id="10" name="Выноска-облако 9"/>
          <p:cNvSpPr/>
          <p:nvPr/>
        </p:nvSpPr>
        <p:spPr bwMode="auto">
          <a:xfrm>
            <a:off x="5887156" y="1600200"/>
            <a:ext cx="3048000" cy="1981200"/>
          </a:xfrm>
          <a:prstGeom prst="cloudCallout">
            <a:avLst>
              <a:gd name="adj1" fmla="val -81240"/>
              <a:gd name="adj2" fmla="val -24092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200" b="1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7" name="Содержимое 1"/>
          <p:cNvSpPr txBox="1">
            <a:spLocks/>
          </p:cNvSpPr>
          <p:nvPr/>
        </p:nvSpPr>
        <p:spPr bwMode="auto">
          <a:xfrm>
            <a:off x="6098823" y="1981200"/>
            <a:ext cx="2667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lnSpc>
                <a:spcPct val="90000"/>
              </a:lnSpc>
              <a:buFontTx/>
              <a:buNone/>
            </a:pPr>
            <a:r>
              <a:rPr lang="ru-RU" sz="2400" dirty="0" smtClean="0">
                <a:solidFill>
                  <a:prstClr val="black"/>
                </a:solidFill>
                <a:latin typeface="Calibri"/>
                <a:cs typeface="Calibri"/>
              </a:rPr>
              <a:t>У меня нет времени в этом разбираться! </a:t>
            </a:r>
            <a:endParaRPr lang="ru-RU" sz="2400" dirty="0">
              <a:solidFill>
                <a:prstClr val="black"/>
              </a:solidFill>
              <a:latin typeface="Calibri"/>
              <a:cs typeface="Calibri"/>
            </a:endParaRPr>
          </a:p>
        </p:txBody>
      </p:sp>
      <p:grpSp>
        <p:nvGrpSpPr>
          <p:cNvPr id="11" name="Группа 16"/>
          <p:cNvGrpSpPr/>
          <p:nvPr/>
        </p:nvGrpSpPr>
        <p:grpSpPr>
          <a:xfrm>
            <a:off x="6588224" y="0"/>
            <a:ext cx="2104971" cy="583549"/>
            <a:chOff x="7165253" y="0"/>
            <a:chExt cx="1527941" cy="437662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3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551595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13561" y="3746624"/>
            <a:ext cx="790773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 </a:t>
            </a:r>
            <a:r>
              <a:rPr lang="ru-RU" sz="2400" b="1" dirty="0"/>
              <a:t>Открытые данные – </a:t>
            </a:r>
            <a:r>
              <a:rPr lang="ru-RU" sz="2400" dirty="0"/>
              <a:t>информация, размещенная в сети «Интернет» в виде систематизированных данных, организованных в формате, обеспечивающем ее автоматическую обработку без предварительного изменения человеком, в целях неоднократного, свободного и бесплатного использования.</a:t>
            </a:r>
          </a:p>
        </p:txBody>
      </p:sp>
      <p:pic>
        <p:nvPicPr>
          <p:cNvPr id="1026" name="Picture 2" descr="Росрыболовство - Открытые данные"/>
          <p:cNvPicPr>
            <a:picLocks noChangeAspect="1" noChangeArrowheads="1"/>
          </p:cNvPicPr>
          <p:nvPr/>
        </p:nvPicPr>
        <p:blipFill rotWithShape="1"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8690" y="0"/>
            <a:ext cx="9161379" cy="3333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Группа 5"/>
          <p:cNvGrpSpPr/>
          <p:nvPr/>
        </p:nvGrpSpPr>
        <p:grpSpPr>
          <a:xfrm>
            <a:off x="6156176" y="0"/>
            <a:ext cx="2418301" cy="692696"/>
            <a:chOff x="7165253" y="0"/>
            <a:chExt cx="1527941" cy="437662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9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35150703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82" name="Rectangle 2"/>
          <p:cNvSpPr txBox="1">
            <a:spLocks noChangeArrowheads="1"/>
          </p:cNvSpPr>
          <p:nvPr/>
        </p:nvSpPr>
        <p:spPr bwMode="auto">
          <a:xfrm>
            <a:off x="146699" y="295066"/>
            <a:ext cx="6682726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2800" b="1" dirty="0" smtClean="0">
                <a:latin typeface="Calibri" pitchFamily="34" charset="0"/>
              </a:rPr>
              <a:t>Примеры</a:t>
            </a:r>
            <a:endParaRPr lang="en-US" sz="2800" b="1" dirty="0">
              <a:latin typeface="Verdana" pitchFamily="34" charset="0"/>
            </a:endParaRPr>
          </a:p>
        </p:txBody>
      </p:sp>
      <p:grpSp>
        <p:nvGrpSpPr>
          <p:cNvPr id="12" name="Группа 11"/>
          <p:cNvGrpSpPr/>
          <p:nvPr/>
        </p:nvGrpSpPr>
        <p:grpSpPr>
          <a:xfrm>
            <a:off x="6355230" y="2475864"/>
            <a:ext cx="2088232" cy="2623387"/>
            <a:chOff x="6350028" y="3325893"/>
            <a:chExt cx="2088232" cy="2623387"/>
          </a:xfrm>
        </p:grpSpPr>
        <p:pic>
          <p:nvPicPr>
            <p:cNvPr id="1026" name="Picture 2" descr="http://a1.mzstatic.com/us/r30/Purple/v4/6d/3a/23/6d3a2304-6553-158a-5fbc-1f0dc49e4b73/mzl.kavtfpce.175x175-75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50028" y="3861048"/>
              <a:ext cx="2088232" cy="20882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Прямоугольник 3"/>
            <p:cNvSpPr/>
            <p:nvPr/>
          </p:nvSpPr>
          <p:spPr>
            <a:xfrm>
              <a:off x="6355230" y="3325893"/>
              <a:ext cx="195232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2400" b="1" dirty="0" err="1"/>
                <a:t>Яндекс.Такси</a:t>
              </a:r>
              <a:endParaRPr lang="ru-RU" sz="2400" dirty="0"/>
            </a:p>
          </p:txBody>
        </p:sp>
      </p:grpSp>
      <p:pic>
        <p:nvPicPr>
          <p:cNvPr id="1028" name="Picture 4" descr="http://data.mos.ru/img/hackathon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84784"/>
            <a:ext cx="959880" cy="1323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642693" y="1609826"/>
            <a:ext cx="256926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Портал открытых данных правительства Москвы</a:t>
            </a:r>
            <a:endParaRPr lang="ru-RU" sz="2000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75525" y="2960898"/>
            <a:ext cx="1233789" cy="1165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572477" y="4365104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dirty="0" smtClean="0"/>
              <a:t>Набор данных : Выданные </a:t>
            </a:r>
            <a:r>
              <a:rPr lang="ru-RU" sz="2400" dirty="0"/>
              <a:t>разрешения на осуществление деятельности по перевозке пассажиров и багажа легковым такси</a:t>
            </a:r>
          </a:p>
        </p:txBody>
      </p:sp>
      <p:sp>
        <p:nvSpPr>
          <p:cNvPr id="10" name="Стрелка вправо 9"/>
          <p:cNvSpPr/>
          <p:nvPr/>
        </p:nvSpPr>
        <p:spPr>
          <a:xfrm>
            <a:off x="2123728" y="3406132"/>
            <a:ext cx="3330625" cy="1440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6333585" y="1321845"/>
            <a:ext cx="25284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Популярное приложение</a:t>
            </a:r>
            <a:endParaRPr lang="ru-RU" sz="2800" dirty="0"/>
          </a:p>
        </p:txBody>
      </p:sp>
      <p:grpSp>
        <p:nvGrpSpPr>
          <p:cNvPr id="15" name="Группа 14"/>
          <p:cNvGrpSpPr/>
          <p:nvPr/>
        </p:nvGrpSpPr>
        <p:grpSpPr>
          <a:xfrm>
            <a:off x="6156176" y="0"/>
            <a:ext cx="2418301" cy="692696"/>
            <a:chOff x="7165253" y="0"/>
            <a:chExt cx="1527941" cy="437662"/>
          </a:xfrm>
        </p:grpSpPr>
        <p:sp>
          <p:nvSpPr>
            <p:cNvPr id="16" name="Прямоугольник 15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7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3479285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8"/>
          <p:cNvGrpSpPr/>
          <p:nvPr/>
        </p:nvGrpSpPr>
        <p:grpSpPr>
          <a:xfrm>
            <a:off x="6372200" y="0"/>
            <a:ext cx="2418301" cy="692696"/>
            <a:chOff x="7165253" y="0"/>
            <a:chExt cx="1527941" cy="437662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1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1552" y="2201060"/>
            <a:ext cx="3800658" cy="229802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39552" y="5457282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hlinkClick r:id="rId5"/>
              </a:rPr>
              <a:t>http://marketplace.1c-bitrix.ru/solutions/bitrix.opendata</a:t>
            </a:r>
            <a:r>
              <a:rPr lang="en-US" dirty="0" smtClean="0">
                <a:hlinkClick r:id="rId5"/>
              </a:rPr>
              <a:t>/</a:t>
            </a:r>
            <a:endParaRPr lang="en-US" dirty="0" smtClean="0"/>
          </a:p>
          <a:p>
            <a:endParaRPr lang="ru-RU" dirty="0"/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95536" y="1647528"/>
            <a:ext cx="471601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altLang="ru-RU" sz="2400" dirty="0"/>
              <a:t>Готовая структура, дизайн и </a:t>
            </a:r>
            <a:r>
              <a:rPr lang="ru-RU" altLang="ru-RU" sz="2400" dirty="0" err="1"/>
              <a:t>демо</a:t>
            </a:r>
            <a:r>
              <a:rPr lang="ru-RU" altLang="ru-RU" sz="2400" dirty="0"/>
              <a:t>-контент </a:t>
            </a:r>
            <a:endParaRPr lang="ru-RU" altLang="ru-RU" sz="2400" dirty="0" smtClean="0"/>
          </a:p>
          <a:p>
            <a:pPr marL="342900" lvl="0" indent="-3429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altLang="ru-RU" sz="2400" dirty="0"/>
              <a:t>Комплексная система создания портала открытых данных </a:t>
            </a:r>
            <a:endParaRPr lang="ru-RU" altLang="ru-RU" sz="2400" dirty="0" smtClean="0"/>
          </a:p>
          <a:p>
            <a:pPr marL="342900" lvl="0" indent="-3429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altLang="ru-RU" sz="2400" dirty="0"/>
              <a:t>Соответствие </a:t>
            </a:r>
            <a:r>
              <a:rPr lang="ru-RU" altLang="ru-RU" sz="2400" dirty="0" smtClean="0"/>
              <a:t>Законодательству РФ</a:t>
            </a:r>
          </a:p>
          <a:p>
            <a:pPr marL="342900" lvl="0" indent="-3429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altLang="ru-RU" sz="2400" dirty="0" smtClean="0"/>
              <a:t>Высокая </a:t>
            </a:r>
            <a:r>
              <a:rPr lang="ru-RU" altLang="ru-RU" sz="2400" dirty="0"/>
              <a:t>безопасность </a:t>
            </a:r>
            <a:endParaRPr lang="ru-RU" altLang="ru-RU" sz="2400" dirty="0" smtClean="0"/>
          </a:p>
          <a:p>
            <a:pPr marL="342900" lvl="0" indent="-3429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ru-RU" sz="2400" dirty="0" smtClean="0"/>
              <a:t>API</a:t>
            </a:r>
            <a:r>
              <a:rPr lang="ru-RU" altLang="ru-RU" sz="2400" dirty="0" smtClean="0"/>
              <a:t> </a:t>
            </a:r>
            <a:r>
              <a:rPr lang="ru-RU" altLang="ru-RU" sz="2400" dirty="0"/>
              <a:t>для разработчиков </a:t>
            </a:r>
            <a:br>
              <a:rPr lang="ru-RU" altLang="ru-RU" sz="2400" dirty="0"/>
            </a:br>
            <a:r>
              <a:rPr lang="ru-RU" altLang="ru-RU" sz="2400" dirty="0"/>
              <a:t>    </a:t>
            </a:r>
            <a:r>
              <a:rPr lang="ru-RU" altLang="ru-RU" sz="2400" dirty="0" smtClean="0"/>
              <a:t>  </a:t>
            </a:r>
            <a:r>
              <a:rPr lang="ru-RU" altLang="ru-RU" sz="2400" dirty="0"/>
              <a:t> </a:t>
            </a:r>
            <a:r>
              <a:rPr lang="ru-RU" altLang="ru-RU" sz="2400" dirty="0" smtClean="0"/>
              <a:t> </a:t>
            </a:r>
            <a:r>
              <a:rPr lang="ru-RU" altLang="ru-RU" sz="2400" dirty="0"/>
              <a:t> </a:t>
            </a:r>
            <a:endParaRPr lang="ru-RU" altLang="ru-RU" sz="4000" dirty="0">
              <a:latin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95536" y="451857"/>
            <a:ext cx="609769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latin typeface="Calibri" pitchFamily="34" charset="0"/>
              </a:rPr>
              <a:t>1С-Битрикс: Портал открытых данных</a:t>
            </a:r>
            <a:endParaRPr lang="en-US" sz="2800" b="1" dirty="0"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170682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82" name="Rectangle 2"/>
          <p:cNvSpPr txBox="1">
            <a:spLocks noChangeArrowheads="1"/>
          </p:cNvSpPr>
          <p:nvPr/>
        </p:nvSpPr>
        <p:spPr bwMode="auto">
          <a:xfrm>
            <a:off x="261938" y="166688"/>
            <a:ext cx="5927725" cy="742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2400" b="1" dirty="0" smtClean="0">
                <a:latin typeface="Calibri" pitchFamily="34" charset="0"/>
              </a:rPr>
              <a:t>Работа с данными на сайте</a:t>
            </a:r>
            <a:endParaRPr lang="en-US" b="1" dirty="0">
              <a:latin typeface="Verdana" pitchFamily="34" charset="0"/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6156176" y="0"/>
            <a:ext cx="2418301" cy="692696"/>
            <a:chOff x="7165253" y="0"/>
            <a:chExt cx="1527941" cy="437662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3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540" y="2286564"/>
            <a:ext cx="3691696" cy="223214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15616" y="6209851"/>
            <a:ext cx="72119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Интегрирован модуль  </a:t>
            </a:r>
            <a:r>
              <a:rPr lang="ru-RU" b="1" dirty="0" smtClean="0">
                <a:hlinkClick r:id="rId5"/>
              </a:rPr>
              <a:t>«1С-Битрикс: Интерактивная карта объектов»</a:t>
            </a:r>
            <a:endParaRPr lang="ru-RU" b="1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268288" y="1107862"/>
            <a:ext cx="4310062" cy="46628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6213" lvl="0" indent="-176213">
              <a:spcAft>
                <a:spcPts val="10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endParaRPr lang="ru-RU" sz="2000" dirty="0"/>
          </a:p>
          <a:p>
            <a:pPr marL="176213" indent="-176213">
              <a:spcAft>
                <a:spcPts val="10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sz="2800" dirty="0"/>
              <a:t>Просмотр открытых </a:t>
            </a:r>
            <a:br>
              <a:rPr lang="ru-RU" sz="2800" dirty="0"/>
            </a:br>
            <a:r>
              <a:rPr lang="ru-RU" sz="2800" dirty="0"/>
              <a:t>данных на сайте в онлайн-таблице и на карте</a:t>
            </a:r>
          </a:p>
          <a:p>
            <a:pPr marL="176213" lvl="0" indent="-176213">
              <a:spcAft>
                <a:spcPts val="10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sz="2800" dirty="0" smtClean="0"/>
              <a:t>Поиск и </a:t>
            </a:r>
            <a:r>
              <a:rPr lang="ru-RU" sz="2800" dirty="0"/>
              <a:t>фильтрация данных </a:t>
            </a:r>
          </a:p>
          <a:p>
            <a:pPr marL="176213" lvl="0" indent="-176213">
              <a:spcAft>
                <a:spcPts val="10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sz="2800" dirty="0" smtClean="0"/>
              <a:t>Обратная </a:t>
            </a:r>
            <a:r>
              <a:rPr lang="ru-RU" sz="2800" dirty="0"/>
              <a:t>связь и отправка сообщений об ошибках</a:t>
            </a:r>
          </a:p>
        </p:txBody>
      </p:sp>
    </p:spTree>
    <p:extLst>
      <p:ext uri="{BB962C8B-B14F-4D97-AF65-F5344CB8AC3E}">
        <p14:creationId xmlns:p14="http://schemas.microsoft.com/office/powerpoint/2010/main" val="83466033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82" name="Rectangle 2"/>
          <p:cNvSpPr txBox="1">
            <a:spLocks noChangeArrowheads="1"/>
          </p:cNvSpPr>
          <p:nvPr/>
        </p:nvSpPr>
        <p:spPr bwMode="auto">
          <a:xfrm>
            <a:off x="261938" y="166688"/>
            <a:ext cx="5927725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2800" b="1" dirty="0" smtClean="0">
                <a:latin typeface="+mn-lt"/>
              </a:rPr>
              <a:t>Настраиваемая онлайн-таблица</a:t>
            </a:r>
            <a:r>
              <a:rPr lang="ru-RU" sz="4400" b="1" baseline="30000" dirty="0" smtClean="0">
                <a:solidFill>
                  <a:srgbClr val="C00000"/>
                </a:solidFill>
                <a:latin typeface="Calibri" pitchFamily="34" charset="0"/>
              </a:rPr>
              <a:t/>
            </a:r>
            <a:br>
              <a:rPr lang="ru-RU" sz="4400" b="1" baseline="30000" dirty="0" smtClean="0">
                <a:solidFill>
                  <a:srgbClr val="C00000"/>
                </a:solidFill>
                <a:latin typeface="Calibri" pitchFamily="34" charset="0"/>
              </a:rPr>
            </a:br>
            <a:endParaRPr lang="en-US" b="1" dirty="0">
              <a:latin typeface="Verdana" pitchFamily="34" charset="0"/>
            </a:endParaRPr>
          </a:p>
        </p:txBody>
      </p:sp>
      <p:sp>
        <p:nvSpPr>
          <p:cNvPr id="2" name="AutoShape 2" descr="https://cp.bitrix.ru/extranet/contacts/personal/user/574/files/element/historyget/1116904/main.jpg?cache_image=Y&amp;width=1024&amp;height=102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8" descr="https://cp.bitrix.ru/extranet/contacts/personal/user/574/files/element/historyget/1116903/r_t_a.jpg?cache_image=Y&amp;width=1024&amp;height=1024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10" descr="https://cp.bitrix.ru/extranet/contacts/personal/user/574/files/element/historyget/1116903/r_t_a.jpg?cache_image=Y&amp;width=1024&amp;height=1024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12" descr="https://cp.bitrix.ru/extranet/contacts/personal/user/574/files/element/historyget/1116903/r_t_a.jpg?cache_image=Y&amp;width=1024&amp;height=1024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14" descr="https://cp.bitrix.ru/extranet/contacts/personal/user/574/files/element/historyget/1114325/m3.jpg?cache_image=Y&amp;width=1024&amp;height=1024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16" descr="https://cp.bitrix.ru/extranet/contacts/personal/user/574/files/element/historyget/1114325/m3.jpg?cache_image=Y&amp;width=1024&amp;height=1024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086" y="1199192"/>
            <a:ext cx="6582971" cy="5689600"/>
          </a:xfrm>
          <a:prstGeom prst="rect">
            <a:avLst/>
          </a:prstGeom>
        </p:spPr>
      </p:pic>
      <p:grpSp>
        <p:nvGrpSpPr>
          <p:cNvPr id="14" name="Группа 13"/>
          <p:cNvGrpSpPr/>
          <p:nvPr/>
        </p:nvGrpSpPr>
        <p:grpSpPr>
          <a:xfrm>
            <a:off x="6156176" y="0"/>
            <a:ext cx="2418301" cy="692696"/>
            <a:chOff x="7165253" y="0"/>
            <a:chExt cx="1527941" cy="437662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6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50031866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82" name="Rectangle 2"/>
          <p:cNvSpPr txBox="1">
            <a:spLocks noChangeArrowheads="1"/>
          </p:cNvSpPr>
          <p:nvPr/>
        </p:nvSpPr>
        <p:spPr bwMode="auto">
          <a:xfrm>
            <a:off x="261938" y="166688"/>
            <a:ext cx="5927725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3200" b="1" dirty="0">
                <a:latin typeface="Calibri" pitchFamily="34" charset="0"/>
              </a:rPr>
              <a:t> </a:t>
            </a:r>
            <a:r>
              <a:rPr lang="ru-RU" sz="3200" b="1" dirty="0" smtClean="0">
                <a:latin typeface="Calibri" pitchFamily="34" charset="0"/>
              </a:rPr>
              <a:t>Данные на карте</a:t>
            </a:r>
            <a:endParaRPr lang="en-US" b="1" dirty="0">
              <a:latin typeface="Verdana" pitchFamily="34" charset="0"/>
            </a:endParaRPr>
          </a:p>
        </p:txBody>
      </p:sp>
      <p:sp>
        <p:nvSpPr>
          <p:cNvPr id="2" name="AutoShape 2" descr="https://cp.bitrix.ru/extranet/contacts/personal/user/574/files/element/historyget/1116904/main.jpg?cache_image=Y&amp;width=1024&amp;height=102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8" descr="https://cp.bitrix.ru/extranet/contacts/personal/user/574/files/element/historyget/1116903/r_t_a.jpg?cache_image=Y&amp;width=1024&amp;height=1024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10" descr="https://cp.bitrix.ru/extranet/contacts/personal/user/574/files/element/historyget/1116903/r_t_a.jpg?cache_image=Y&amp;width=1024&amp;height=1024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12" descr="https://cp.bitrix.ru/extranet/contacts/personal/user/574/files/element/historyget/1116903/r_t_a.jpg?cache_image=Y&amp;width=1024&amp;height=1024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ru-RU" dirty="0" smtClean="0"/>
              <a:t>а</a:t>
            </a:r>
            <a:endParaRPr lang="ru-RU" dirty="0"/>
          </a:p>
        </p:txBody>
      </p:sp>
      <p:sp>
        <p:nvSpPr>
          <p:cNvPr id="8" name="AutoShape 14" descr="https://cp.bitrix.ru/extranet/contacts/personal/user/574/files/element/historyget/1114325/m3.jpg?cache_image=Y&amp;width=1024&amp;height=1024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16" descr="https://cp.bitrix.ru/extranet/contacts/personal/user/574/files/element/historyget/1114325/m3.jpg?cache_image=Y&amp;width=1024&amp;height=1024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44" y="1484784"/>
            <a:ext cx="8394012" cy="5075346"/>
          </a:xfrm>
          <a:prstGeom prst="rect">
            <a:avLst/>
          </a:prstGeom>
        </p:spPr>
      </p:pic>
      <p:grpSp>
        <p:nvGrpSpPr>
          <p:cNvPr id="14" name="Группа 13"/>
          <p:cNvGrpSpPr/>
          <p:nvPr/>
        </p:nvGrpSpPr>
        <p:grpSpPr>
          <a:xfrm>
            <a:off x="6156176" y="0"/>
            <a:ext cx="2418301" cy="692696"/>
            <a:chOff x="7165253" y="0"/>
            <a:chExt cx="1527941" cy="437662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6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61482392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9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149350"/>
            <a:ext cx="8915400" cy="1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95536" y="1700808"/>
            <a:ext cx="4392488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sz="2400" dirty="0"/>
              <a:t>Единое хранилище открытых данных</a:t>
            </a:r>
          </a:p>
          <a:p>
            <a:pPr marL="285750" indent="-28575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sz="2400" dirty="0" smtClean="0"/>
              <a:t>Создание и  </a:t>
            </a:r>
            <a:r>
              <a:rPr lang="ru-RU" sz="2400" dirty="0"/>
              <a:t>редактирование </a:t>
            </a:r>
            <a:r>
              <a:rPr lang="ru-RU" sz="2400" dirty="0" smtClean="0"/>
              <a:t>данных в административной части сайта</a:t>
            </a:r>
          </a:p>
          <a:p>
            <a:pPr marL="342900" lvl="0" indent="-34290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sz="2400" dirty="0" smtClean="0"/>
              <a:t>Импорт </a:t>
            </a:r>
            <a:r>
              <a:rPr lang="ru-RU" sz="2400" dirty="0"/>
              <a:t>и экспорт данных</a:t>
            </a:r>
            <a:r>
              <a:rPr lang="ru-RU" sz="2400" dirty="0" smtClean="0"/>
              <a:t>, </a:t>
            </a:r>
            <a:r>
              <a:rPr lang="en-US" sz="2400" dirty="0" smtClean="0"/>
              <a:t>csv</a:t>
            </a:r>
            <a:r>
              <a:rPr lang="ru-RU" sz="2400" dirty="0" smtClean="0"/>
              <a:t> </a:t>
            </a:r>
          </a:p>
          <a:p>
            <a:pPr marL="342900" lvl="0" indent="-34290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sz="2400" dirty="0" smtClean="0"/>
              <a:t>Версионность данных</a:t>
            </a:r>
            <a:endParaRPr lang="ru-RU" sz="2400" dirty="0"/>
          </a:p>
          <a:p>
            <a:pPr marL="285750" lvl="0" indent="-28575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sz="2400" dirty="0" smtClean="0"/>
              <a:t>Управление сообщениями</a:t>
            </a:r>
            <a:br>
              <a:rPr lang="ru-RU" sz="2400" dirty="0" smtClean="0"/>
            </a:br>
            <a:r>
              <a:rPr lang="ru-RU" sz="2400" dirty="0" smtClean="0"/>
              <a:t> </a:t>
            </a:r>
            <a:r>
              <a:rPr lang="ru-RU" sz="2400" dirty="0"/>
              <a:t>об </a:t>
            </a:r>
            <a:r>
              <a:rPr lang="ru-RU" sz="2400" dirty="0" smtClean="0"/>
              <a:t>ошибках</a:t>
            </a:r>
          </a:p>
          <a:p>
            <a:pPr marL="285750" lvl="0" indent="-28575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sz="2400" dirty="0" smtClean="0"/>
              <a:t>Журнал </a:t>
            </a:r>
            <a:r>
              <a:rPr lang="ru-RU" sz="2400" dirty="0"/>
              <a:t>контроля за изменениями </a:t>
            </a:r>
          </a:p>
          <a:p>
            <a:pPr marL="285750" lvl="0" indent="-285750">
              <a:buClr>
                <a:srgbClr val="C00000"/>
              </a:buClr>
              <a:buFont typeface="Arial" panose="020B0604020202020204" pitchFamily="34" charset="0"/>
              <a:buChar char="•"/>
            </a:pPr>
            <a:endParaRPr lang="ru-RU" sz="2400" dirty="0"/>
          </a:p>
          <a:p>
            <a:pPr marL="285750" lvl="0" indent="-285750">
              <a:buClr>
                <a:srgbClr val="C00000"/>
              </a:buClr>
              <a:buFont typeface="Arial" panose="020B0604020202020204" pitchFamily="34" charset="0"/>
              <a:buChar char="•"/>
            </a:pPr>
            <a:endParaRPr lang="ru-RU" sz="2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32788" y="214996"/>
            <a:ext cx="60953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/>
              <a:t>Возможности для операторов</a:t>
            </a:r>
            <a:endParaRPr lang="ru-RU" sz="2800" dirty="0"/>
          </a:p>
        </p:txBody>
      </p:sp>
      <p:sp>
        <p:nvSpPr>
          <p:cNvPr id="2" name="AutoShape 4" descr="https://cp.bitrix.ru/extranet/contacts/personal/user/574/files/element/historyget/1119602/macbook1%20%282%29.png?cache_image=Y&amp;width=1024&amp;height=102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5" name="Группа 8"/>
          <p:cNvGrpSpPr/>
          <p:nvPr/>
        </p:nvGrpSpPr>
        <p:grpSpPr>
          <a:xfrm>
            <a:off x="6156176" y="0"/>
            <a:ext cx="2418301" cy="692696"/>
            <a:chOff x="7165253" y="0"/>
            <a:chExt cx="1527941" cy="437662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1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Picture 1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2542" y="2466155"/>
            <a:ext cx="4543650" cy="3732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726085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9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149350"/>
            <a:ext cx="8915400" cy="1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2" name="Rectangle 2"/>
          <p:cNvSpPr txBox="1">
            <a:spLocks noChangeArrowheads="1"/>
          </p:cNvSpPr>
          <p:nvPr/>
        </p:nvSpPr>
        <p:spPr bwMode="auto">
          <a:xfrm>
            <a:off x="261938" y="166688"/>
            <a:ext cx="5927725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3200" b="1" dirty="0" smtClean="0">
                <a:latin typeface="Calibri" pitchFamily="34" charset="0"/>
              </a:rPr>
              <a:t>Паспорт набора</a:t>
            </a:r>
            <a:r>
              <a:rPr lang="ru-RU" sz="4400" b="1" baseline="30000" dirty="0" smtClean="0">
                <a:solidFill>
                  <a:srgbClr val="C00000"/>
                </a:solidFill>
                <a:latin typeface="Calibri" pitchFamily="34" charset="0"/>
              </a:rPr>
              <a:t/>
            </a:r>
            <a:br>
              <a:rPr lang="ru-RU" sz="4400" b="1" baseline="30000" dirty="0" smtClean="0">
                <a:solidFill>
                  <a:srgbClr val="C00000"/>
                </a:solidFill>
                <a:latin typeface="Calibri" pitchFamily="34" charset="0"/>
              </a:rPr>
            </a:br>
            <a:endParaRPr lang="en-US" b="1" dirty="0">
              <a:latin typeface="Verdana" pitchFamily="34" charset="0"/>
            </a:endParaRPr>
          </a:p>
        </p:txBody>
      </p:sp>
      <p:sp>
        <p:nvSpPr>
          <p:cNvPr id="2" name="AutoShape 2" descr="https://cp.bitrix.ru/extranet/contacts/personal/user/574/files/element/historyget/1116904/main.jpg?cache_image=Y&amp;width=1024&amp;height=102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8" descr="https://cp.bitrix.ru/extranet/contacts/personal/user/574/files/element/historyget/1116903/r_t_a.jpg?cache_image=Y&amp;width=1024&amp;height=1024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10" descr="https://cp.bitrix.ru/extranet/contacts/personal/user/574/files/element/historyget/1116903/r_t_a.jpg?cache_image=Y&amp;width=1024&amp;height=1024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12" descr="https://cp.bitrix.ru/extranet/contacts/personal/user/574/files/element/historyget/1116903/r_t_a.jpg?cache_image=Y&amp;width=1024&amp;height=1024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14" descr="https://cp.bitrix.ru/extranet/contacts/personal/user/574/files/element/historyget/1114325/m3.jpg?cache_image=Y&amp;width=1024&amp;height=1024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16" descr="https://cp.bitrix.ru/extranet/contacts/personal/user/574/files/element/historyget/1114325/m3.jpg?cache_image=Y&amp;width=1024&amp;height=1024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14" name="Группа 13"/>
          <p:cNvGrpSpPr/>
          <p:nvPr/>
        </p:nvGrpSpPr>
        <p:grpSpPr>
          <a:xfrm>
            <a:off x="6156176" y="0"/>
            <a:ext cx="2418301" cy="692696"/>
            <a:chOff x="7165253" y="0"/>
            <a:chExt cx="1527941" cy="437662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6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980" y="1437341"/>
            <a:ext cx="8251498" cy="497811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0737" y="1405293"/>
            <a:ext cx="8291623" cy="500649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5"/>
          <a:stretch/>
        </p:blipFill>
        <p:spPr>
          <a:xfrm>
            <a:off x="393335" y="1556792"/>
            <a:ext cx="8226425" cy="4989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66423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9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149350"/>
            <a:ext cx="8915400" cy="1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2" name="Rectangle 2"/>
          <p:cNvSpPr txBox="1">
            <a:spLocks noChangeArrowheads="1"/>
          </p:cNvSpPr>
          <p:nvPr/>
        </p:nvSpPr>
        <p:spPr bwMode="auto">
          <a:xfrm>
            <a:off x="261938" y="166688"/>
            <a:ext cx="5927725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3200" b="1" dirty="0" smtClean="0">
                <a:latin typeface="Calibri" pitchFamily="34" charset="0"/>
              </a:rPr>
              <a:t>Справочник организаций</a:t>
            </a:r>
            <a:r>
              <a:rPr lang="ru-RU" sz="4400" b="1" baseline="30000" dirty="0" smtClean="0">
                <a:solidFill>
                  <a:srgbClr val="C00000"/>
                </a:solidFill>
                <a:latin typeface="Calibri" pitchFamily="34" charset="0"/>
              </a:rPr>
              <a:t/>
            </a:r>
            <a:br>
              <a:rPr lang="ru-RU" sz="4400" b="1" baseline="30000" dirty="0" smtClean="0">
                <a:solidFill>
                  <a:srgbClr val="C00000"/>
                </a:solidFill>
                <a:latin typeface="Calibri" pitchFamily="34" charset="0"/>
              </a:rPr>
            </a:br>
            <a:endParaRPr lang="en-US" b="1" dirty="0">
              <a:latin typeface="Verdana" pitchFamily="34" charset="0"/>
            </a:endParaRPr>
          </a:p>
        </p:txBody>
      </p:sp>
      <p:sp>
        <p:nvSpPr>
          <p:cNvPr id="2" name="AutoShape 2" descr="https://cp.bitrix.ru/extranet/contacts/personal/user/574/files/element/historyget/1116904/main.jpg?cache_image=Y&amp;width=1024&amp;height=102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8" descr="https://cp.bitrix.ru/extranet/contacts/personal/user/574/files/element/historyget/1116903/r_t_a.jpg?cache_image=Y&amp;width=1024&amp;height=1024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10" descr="https://cp.bitrix.ru/extranet/contacts/personal/user/574/files/element/historyget/1116903/r_t_a.jpg?cache_image=Y&amp;width=1024&amp;height=1024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12" descr="https://cp.bitrix.ru/extranet/contacts/personal/user/574/files/element/historyget/1116903/r_t_a.jpg?cache_image=Y&amp;width=1024&amp;height=1024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14" descr="https://cp.bitrix.ru/extranet/contacts/personal/user/574/files/element/historyget/1114325/m3.jpg?cache_image=Y&amp;width=1024&amp;height=1024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16" descr="https://cp.bitrix.ru/extranet/contacts/personal/user/574/files/element/historyget/1114325/m3.jpg?cache_image=Y&amp;width=1024&amp;height=1024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14" name="Группа 13"/>
          <p:cNvGrpSpPr/>
          <p:nvPr/>
        </p:nvGrpSpPr>
        <p:grpSpPr>
          <a:xfrm>
            <a:off x="6156176" y="0"/>
            <a:ext cx="2418301" cy="692696"/>
            <a:chOff x="7165253" y="0"/>
            <a:chExt cx="1527941" cy="437662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6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001" y="1340768"/>
            <a:ext cx="8574477" cy="517297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4653" y="1352029"/>
            <a:ext cx="8818087" cy="5172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92483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9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149350"/>
            <a:ext cx="8915400" cy="1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2" name="Rectangle 2"/>
          <p:cNvSpPr txBox="1">
            <a:spLocks noChangeArrowheads="1"/>
          </p:cNvSpPr>
          <p:nvPr/>
        </p:nvSpPr>
        <p:spPr bwMode="auto">
          <a:xfrm>
            <a:off x="261938" y="166688"/>
            <a:ext cx="5927725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3200" b="1" dirty="0" smtClean="0">
                <a:latin typeface="Calibri" pitchFamily="34" charset="0"/>
              </a:rPr>
              <a:t>Импорт и экспорт</a:t>
            </a:r>
            <a:r>
              <a:rPr lang="ru-RU" sz="4400" b="1" baseline="30000" dirty="0" smtClean="0">
                <a:solidFill>
                  <a:srgbClr val="C00000"/>
                </a:solidFill>
                <a:latin typeface="Calibri" pitchFamily="34" charset="0"/>
              </a:rPr>
              <a:t/>
            </a:r>
            <a:br>
              <a:rPr lang="ru-RU" sz="4400" b="1" baseline="30000" dirty="0" smtClean="0">
                <a:solidFill>
                  <a:srgbClr val="C00000"/>
                </a:solidFill>
                <a:latin typeface="Calibri" pitchFamily="34" charset="0"/>
              </a:rPr>
            </a:br>
            <a:endParaRPr lang="en-US" b="1" dirty="0">
              <a:latin typeface="Verdana" pitchFamily="34" charset="0"/>
            </a:endParaRPr>
          </a:p>
        </p:txBody>
      </p:sp>
      <p:sp>
        <p:nvSpPr>
          <p:cNvPr id="2" name="AutoShape 2" descr="https://cp.bitrix.ru/extranet/contacts/personal/user/574/files/element/historyget/1116904/main.jpg?cache_image=Y&amp;width=1024&amp;height=102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8" descr="https://cp.bitrix.ru/extranet/contacts/personal/user/574/files/element/historyget/1116903/r_t_a.jpg?cache_image=Y&amp;width=1024&amp;height=1024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10" descr="https://cp.bitrix.ru/extranet/contacts/personal/user/574/files/element/historyget/1116903/r_t_a.jpg?cache_image=Y&amp;width=1024&amp;height=1024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12" descr="https://cp.bitrix.ru/extranet/contacts/personal/user/574/files/element/historyget/1116903/r_t_a.jpg?cache_image=Y&amp;width=1024&amp;height=1024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14" descr="https://cp.bitrix.ru/extranet/contacts/personal/user/574/files/element/historyget/1114325/m3.jpg?cache_image=Y&amp;width=1024&amp;height=1024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16" descr="https://cp.bitrix.ru/extranet/contacts/personal/user/574/files/element/historyget/1114325/m3.jpg?cache_image=Y&amp;width=1024&amp;height=1024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14" name="Группа 13"/>
          <p:cNvGrpSpPr/>
          <p:nvPr/>
        </p:nvGrpSpPr>
        <p:grpSpPr>
          <a:xfrm>
            <a:off x="6156176" y="0"/>
            <a:ext cx="2418301" cy="692696"/>
            <a:chOff x="7165253" y="0"/>
            <a:chExt cx="1527941" cy="437662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6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5986" y="1628800"/>
            <a:ext cx="8164727" cy="492576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7993" y="1596214"/>
            <a:ext cx="8574477" cy="517297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0375" y="1539601"/>
            <a:ext cx="8460432" cy="510416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73"/>
          <a:stretch/>
        </p:blipFill>
        <p:spPr>
          <a:xfrm>
            <a:off x="441757" y="1479185"/>
            <a:ext cx="8660713" cy="5224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56381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600200" y="2362200"/>
            <a:ext cx="5791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200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323528" y="1772816"/>
            <a:ext cx="4536504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FF9900"/>
              </a:buClr>
              <a:buSzPct val="150000"/>
              <a:buBlip>
                <a:blip r:embed="rId3"/>
              </a:buBlip>
              <a:defRPr/>
            </a:pPr>
            <a:r>
              <a:rPr lang="ru-RU" sz="2000" dirty="0" smtClean="0">
                <a:solidFill>
                  <a:prstClr val="black"/>
                </a:solidFill>
                <a:latin typeface="Calibri" pitchFamily="34" charset="0"/>
              </a:rPr>
              <a:t>Повысить уровень обслуживания граждан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FF9900"/>
              </a:buClr>
              <a:buSzPct val="150000"/>
              <a:buBlip>
                <a:blip r:embed="rId3"/>
              </a:buBlip>
              <a:defRPr/>
            </a:pPr>
            <a:r>
              <a:rPr lang="ru-RU" sz="2000" dirty="0" smtClean="0">
                <a:solidFill>
                  <a:prstClr val="black"/>
                </a:solidFill>
                <a:latin typeface="Calibri" pitchFamily="34" charset="0"/>
              </a:rPr>
              <a:t>Повысить </a:t>
            </a:r>
            <a:r>
              <a:rPr lang="ru-RU" sz="2000" dirty="0">
                <a:solidFill>
                  <a:prstClr val="black"/>
                </a:solidFill>
                <a:latin typeface="Calibri" pitchFamily="34" charset="0"/>
              </a:rPr>
              <a:t>престиж </a:t>
            </a:r>
            <a:r>
              <a:rPr lang="ru-RU" sz="2000" dirty="0" smtClean="0">
                <a:solidFill>
                  <a:prstClr val="black"/>
                </a:solidFill>
                <a:latin typeface="Calibri" pitchFamily="34" charset="0"/>
              </a:rPr>
              <a:t>учреждения</a:t>
            </a:r>
            <a:endParaRPr lang="ru-RU" sz="2000" dirty="0">
              <a:solidFill>
                <a:prstClr val="black"/>
              </a:solidFill>
              <a:latin typeface="Calibri" pitchFamily="34" charset="0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FF9900"/>
              </a:buClr>
              <a:buSzPct val="150000"/>
              <a:buFontTx/>
              <a:buBlip>
                <a:blip r:embed="rId3"/>
              </a:buBlip>
              <a:defRPr/>
            </a:pPr>
            <a:r>
              <a:rPr lang="ru-RU" sz="2000" dirty="0" smtClean="0">
                <a:solidFill>
                  <a:prstClr val="black"/>
                </a:solidFill>
                <a:latin typeface="Calibri" pitchFamily="34" charset="0"/>
              </a:rPr>
              <a:t> Соответствовать требованиям законодательства во избежание проверок прокуратуры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251534" y="220663"/>
            <a:ext cx="5853113" cy="8382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endParaRPr lang="en-US" sz="3200" b="1" dirty="0" smtClean="0">
              <a:solidFill>
                <a:prstClr val="black">
                  <a:lumMod val="95000"/>
                  <a:lumOff val="5000"/>
                </a:prstClr>
              </a:solidFill>
              <a:latin typeface="Verdana" pitchFamily="34" charset="0"/>
            </a:endParaRPr>
          </a:p>
        </p:txBody>
      </p:sp>
      <p:pic>
        <p:nvPicPr>
          <p:cNvPr id="3080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149349"/>
            <a:ext cx="8915400" cy="19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251520" y="1196752"/>
            <a:ext cx="80972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defRPr/>
            </a:pPr>
            <a:r>
              <a:rPr lang="ru-RU" sz="2400" dirty="0" smtClean="0">
                <a:solidFill>
                  <a:prstClr val="black"/>
                </a:solidFill>
                <a:latin typeface="Calibri" pitchFamily="34" charset="0"/>
              </a:rPr>
              <a:t>Эффективный сайт решает конкретные задачи организации </a:t>
            </a:r>
          </a:p>
        </p:txBody>
      </p:sp>
      <p:pic>
        <p:nvPicPr>
          <p:cNvPr id="10" name="Изображение 8" descr="11049393_l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073"/>
          <a:stretch/>
        </p:blipFill>
        <p:spPr>
          <a:xfrm>
            <a:off x="4788024" y="1916832"/>
            <a:ext cx="4373498" cy="4193729"/>
          </a:xfrm>
          <a:prstGeom prst="rect">
            <a:avLst/>
          </a:prstGeom>
          <a:ln>
            <a:noFill/>
          </a:ln>
          <a:effectLst>
            <a:softEdge rad="330200"/>
          </a:effectLst>
        </p:spPr>
      </p:pic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403934" y="373063"/>
            <a:ext cx="5853113" cy="8382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sz="32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Calibri" pitchFamily="34" charset="0"/>
              </a:rPr>
              <a:t>Что такое эффективный сайт</a:t>
            </a:r>
            <a:endParaRPr lang="en-US" sz="3200" b="1" dirty="0" smtClean="0">
              <a:solidFill>
                <a:prstClr val="black">
                  <a:lumMod val="95000"/>
                  <a:lumOff val="5000"/>
                </a:prstClr>
              </a:solidFill>
              <a:latin typeface="Verdana" pitchFamily="34" charset="0"/>
            </a:endParaRPr>
          </a:p>
        </p:txBody>
      </p:sp>
      <p:grpSp>
        <p:nvGrpSpPr>
          <p:cNvPr id="11" name="Группа 16"/>
          <p:cNvGrpSpPr/>
          <p:nvPr/>
        </p:nvGrpSpPr>
        <p:grpSpPr>
          <a:xfrm>
            <a:off x="6588224" y="0"/>
            <a:ext cx="2104971" cy="583549"/>
            <a:chOff x="7165253" y="0"/>
            <a:chExt cx="1527941" cy="437662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4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99653023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20650" y="1628800"/>
            <a:ext cx="6834703" cy="3508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1200"/>
              </a:spcAft>
              <a:buFont typeface="+mj-lt"/>
              <a:buAutoNum type="arabicPeriod"/>
            </a:pPr>
            <a:r>
              <a:rPr lang="ru-RU" sz="2400" b="1" dirty="0"/>
              <a:t> </a:t>
            </a:r>
            <a:r>
              <a:rPr lang="ru-RU" sz="2400" b="1" dirty="0" smtClean="0">
                <a:hlinkClick r:id="rId3"/>
              </a:rPr>
              <a:t>Концепция открытых данных</a:t>
            </a:r>
            <a:endParaRPr lang="ru-RU" sz="2400" b="1" dirty="0" smtClean="0"/>
          </a:p>
          <a:p>
            <a:pPr marL="342900" indent="-342900">
              <a:spcAft>
                <a:spcPts val="1200"/>
              </a:spcAft>
              <a:buFont typeface="+mj-lt"/>
              <a:buAutoNum type="arabicPeriod"/>
            </a:pPr>
            <a:r>
              <a:rPr lang="ru-RU" sz="2400" b="1" dirty="0" smtClean="0">
                <a:hlinkClick r:id="rId4" action="ppaction://hlinkfile"/>
              </a:rPr>
              <a:t>Методические рекомендации по</a:t>
            </a:r>
            <a:r>
              <a:rPr lang="ru-RU" sz="2400" b="1" dirty="0">
                <a:hlinkClick r:id="rId4" action="ppaction://hlinkfile"/>
              </a:rPr>
              <a:t> публикации открытых </a:t>
            </a:r>
            <a:r>
              <a:rPr lang="ru-RU" sz="2400" b="1" dirty="0" smtClean="0">
                <a:hlinkClick r:id="rId4" action="ppaction://hlinkfile"/>
              </a:rPr>
              <a:t>данных государственными</a:t>
            </a:r>
            <a:r>
              <a:rPr lang="ru-RU" sz="2400" b="1" dirty="0">
                <a:hlinkClick r:id="rId4" action="ppaction://hlinkfile"/>
              </a:rPr>
              <a:t> органами и органами местного самоуправления </a:t>
            </a:r>
            <a:r>
              <a:rPr lang="ru-RU" sz="2400" b="1" dirty="0" smtClean="0">
                <a:hlinkClick r:id="rId4" action="ppaction://hlinkfile"/>
              </a:rPr>
              <a:t>Версия 3.0</a:t>
            </a:r>
            <a:endParaRPr lang="ru-RU" sz="2400" b="1" dirty="0" smtClean="0"/>
          </a:p>
          <a:p>
            <a:pPr marL="342900" indent="-342900">
              <a:spcAft>
                <a:spcPts val="1200"/>
              </a:spcAft>
              <a:buFont typeface="+mj-lt"/>
              <a:buAutoNum type="arabicPeriod"/>
            </a:pPr>
            <a:r>
              <a:rPr lang="ru-RU" sz="2400" b="1" dirty="0" smtClean="0">
                <a:hlinkClick r:id="rId5"/>
              </a:rPr>
              <a:t>Портал открытых данных РФ</a:t>
            </a:r>
            <a:endParaRPr lang="ru-RU" sz="2400" b="1" dirty="0" smtClean="0"/>
          </a:p>
          <a:p>
            <a:pPr marL="342900" indent="-342900">
              <a:spcAft>
                <a:spcPts val="1200"/>
              </a:spcAft>
              <a:buFont typeface="+mj-lt"/>
              <a:buAutoNum type="arabicPeriod"/>
            </a:pPr>
            <a:r>
              <a:rPr lang="ru-RU" sz="2400" b="1" dirty="0" smtClean="0">
                <a:hlinkClick r:id="rId6"/>
              </a:rPr>
              <a:t>Портал открытых данных Правительства Москвы</a:t>
            </a:r>
            <a:endParaRPr lang="ru-RU" sz="2400" b="1" dirty="0"/>
          </a:p>
        </p:txBody>
      </p:sp>
      <p:pic>
        <p:nvPicPr>
          <p:cNvPr id="8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149352"/>
            <a:ext cx="8915400" cy="190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323528" y="341992"/>
            <a:ext cx="29644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/>
              <a:t>Что посмотреть</a:t>
            </a:r>
            <a:endParaRPr lang="ru-RU" sz="3200" b="1" dirty="0"/>
          </a:p>
        </p:txBody>
      </p:sp>
      <p:pic>
        <p:nvPicPr>
          <p:cNvPr id="1030" name="Picture 6" descr="&quot;Открытые данные в Казахстане&quot; - Запись в блоге пользователя…"/>
          <p:cNvPicPr>
            <a:picLocks noChangeAspect="1" noChangeArrowheads="1"/>
          </p:cNvPicPr>
          <p:nvPr/>
        </p:nvPicPr>
        <p:blipFill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0" y="3645024"/>
            <a:ext cx="2857500" cy="261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Группа 8"/>
          <p:cNvGrpSpPr/>
          <p:nvPr/>
        </p:nvGrpSpPr>
        <p:grpSpPr>
          <a:xfrm>
            <a:off x="6156176" y="0"/>
            <a:ext cx="2418301" cy="692696"/>
            <a:chOff x="7165253" y="0"/>
            <a:chExt cx="1527941" cy="437662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2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10489958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Depositphotos_3306468_l.jpg"/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0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1" y="2636913"/>
            <a:ext cx="9143999" cy="1224136"/>
          </a:xfrm>
          <a:prstGeom prst="rect">
            <a:avLst/>
          </a:prstGeom>
          <a:solidFill>
            <a:srgbClr val="F1F2F4">
              <a:alpha val="9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2" tIns="45718" rIns="91402" bIns="45718" anchor="ctr"/>
          <a:lstStyle/>
          <a:p>
            <a:pPr algn="ctr">
              <a:defRPr/>
            </a:pPr>
            <a:r>
              <a:rPr lang="ru-RU" sz="2800" dirty="0" smtClean="0">
                <a:solidFill>
                  <a:schemeClr val="tx1"/>
                </a:solidFill>
                <a:latin typeface="Calibri"/>
              </a:rPr>
              <a:t>Производительность и безопасность</a:t>
            </a:r>
            <a:endParaRPr lang="ru-RU" sz="2800" dirty="0">
              <a:solidFill>
                <a:schemeClr val="tx1"/>
              </a:solidFill>
              <a:latin typeface="Calibri"/>
            </a:endParaRPr>
          </a:p>
        </p:txBody>
      </p:sp>
      <p:grpSp>
        <p:nvGrpSpPr>
          <p:cNvPr id="4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18" name="Прямоугольник 17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9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Прямоугольник 2"/>
          <p:cNvSpPr/>
          <p:nvPr/>
        </p:nvSpPr>
        <p:spPr>
          <a:xfrm>
            <a:off x="248894" y="2146759"/>
            <a:ext cx="54752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600" dirty="0"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6729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600200" y="2362200"/>
            <a:ext cx="5791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200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323528" y="1772816"/>
            <a:ext cx="4536504" cy="2708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2000" dirty="0" smtClean="0"/>
              <a:t>Быстрая скорость загрузки страницы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2000" dirty="0" smtClean="0"/>
              <a:t>Работа под высокими нагрузками</a:t>
            </a:r>
            <a:endParaRPr lang="ru-RU" sz="2000" dirty="0" smtClean="0">
              <a:solidFill>
                <a:prstClr val="black"/>
              </a:solidFill>
              <a:latin typeface="Calibri" pitchFamily="34" charset="0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2000" dirty="0" smtClean="0">
                <a:solidFill>
                  <a:prstClr val="black"/>
                </a:solidFill>
                <a:latin typeface="Calibri" pitchFamily="34" charset="0"/>
              </a:rPr>
              <a:t>Гибкость кода к доработкам 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2000" dirty="0" smtClean="0"/>
              <a:t>Защита от вирусов и сетевых атак</a:t>
            </a:r>
            <a:endParaRPr lang="ru-RU" sz="2000" dirty="0" smtClean="0">
              <a:solidFill>
                <a:prstClr val="black"/>
              </a:solidFill>
              <a:latin typeface="Calibri" pitchFamily="34" charset="0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2000" dirty="0" smtClean="0"/>
              <a:t> </a:t>
            </a:r>
            <a:r>
              <a:rPr lang="ru-RU" sz="2000" dirty="0" err="1" smtClean="0">
                <a:solidFill>
                  <a:prstClr val="black"/>
                </a:solidFill>
                <a:latin typeface="Calibri" pitchFamily="34" charset="0"/>
              </a:rPr>
              <a:t>Техподдержка</a:t>
            </a:r>
            <a:endParaRPr lang="ru-RU" sz="2000" dirty="0" smtClean="0">
              <a:solidFill>
                <a:prstClr val="black"/>
              </a:solidFill>
              <a:latin typeface="Calibri" pitchFamily="34" charset="0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50000"/>
              <a:defRPr/>
            </a:pPr>
            <a:r>
              <a:rPr lang="ru-RU" sz="2000" b="1" dirty="0" smtClean="0">
                <a:solidFill>
                  <a:srgbClr val="C00000"/>
                </a:solidFill>
                <a:latin typeface="Calibri" pitchFamily="34" charset="0"/>
              </a:rPr>
              <a:t>Сертификат ФСТЭК РФ</a:t>
            </a:r>
          </a:p>
        </p:txBody>
      </p:sp>
      <p:pic>
        <p:nvPicPr>
          <p:cNvPr id="3077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5563"/>
            <a:ext cx="9144000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251534" y="220663"/>
            <a:ext cx="5853113" cy="8382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endParaRPr lang="en-US" sz="3200" b="1" dirty="0" smtClean="0">
              <a:solidFill>
                <a:prstClr val="black">
                  <a:lumMod val="95000"/>
                  <a:lumOff val="5000"/>
                </a:prstClr>
              </a:solidFill>
              <a:latin typeface="Verdana" pitchFamily="34" charset="0"/>
            </a:endParaRPr>
          </a:p>
        </p:txBody>
      </p:sp>
      <p:pic>
        <p:nvPicPr>
          <p:cNvPr id="3080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149349"/>
            <a:ext cx="8915400" cy="19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323528" y="548680"/>
            <a:ext cx="50945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defRPr/>
            </a:pPr>
            <a:r>
              <a:rPr lang="ru-RU" sz="2400" dirty="0" smtClean="0">
                <a:solidFill>
                  <a:prstClr val="black"/>
                </a:solidFill>
                <a:latin typeface="Calibri" pitchFamily="34" charset="0"/>
              </a:rPr>
              <a:t>Производительность и безопасность</a:t>
            </a:r>
          </a:p>
        </p:txBody>
      </p:sp>
      <p:grpSp>
        <p:nvGrpSpPr>
          <p:cNvPr id="10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2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8541" y="1383919"/>
            <a:ext cx="4142563" cy="2765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65771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600200" y="2362200"/>
            <a:ext cx="5791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2000">
              <a:latin typeface="Verdana" pitchFamily="34" charset="0"/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465746" y="4437112"/>
            <a:ext cx="8225207" cy="55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68288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defRPr/>
            </a:pPr>
            <a:endParaRPr lang="ru-RU" sz="1400" dirty="0" smtClean="0"/>
          </a:p>
          <a:p>
            <a:endParaRPr lang="ru-RU" sz="1400" dirty="0" smtClean="0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323528" y="116632"/>
            <a:ext cx="5853113" cy="8382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68287" algn="l">
              <a:buClr>
                <a:srgbClr val="C00000"/>
              </a:buClr>
              <a:tabLst>
                <a:tab pos="442913" algn="l"/>
              </a:tabLst>
            </a:pPr>
            <a:endParaRPr lang="ru-RU" sz="2400" b="1" dirty="0">
              <a:solidFill>
                <a:srgbClr val="000000"/>
              </a:solidFill>
              <a:latin typeface="Calibri" pitchFamily="34" charset="0"/>
              <a:cs typeface="Calibri"/>
            </a:endParaRPr>
          </a:p>
        </p:txBody>
      </p:sp>
      <p:pic>
        <p:nvPicPr>
          <p:cNvPr id="3080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033685"/>
            <a:ext cx="8915400" cy="19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"/>
          <p:cNvSpPr>
            <a:spLocks noChangeArrowheads="1"/>
          </p:cNvSpPr>
          <p:nvPr/>
        </p:nvSpPr>
        <p:spPr bwMode="auto">
          <a:xfrm>
            <a:off x="609576" y="3924872"/>
            <a:ext cx="742544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endParaRPr lang="ru-RU" dirty="0" smtClean="0">
              <a:solidFill>
                <a:srgbClr val="000000"/>
              </a:solidFill>
              <a:latin typeface="Calibri" pitchFamily="34" charset="0"/>
              <a:cs typeface="Calibri"/>
            </a:endParaRPr>
          </a:p>
          <a:p>
            <a:endParaRPr lang="ru-RU" b="0" dirty="0">
              <a:solidFill>
                <a:srgbClr val="000000"/>
              </a:solidFill>
              <a:latin typeface="Calibri" pitchFamily="34" charset="0"/>
              <a:cs typeface="Calibri"/>
            </a:endParaRPr>
          </a:p>
        </p:txBody>
      </p:sp>
      <p:pic>
        <p:nvPicPr>
          <p:cNvPr id="13" name="Изображение 1"/>
          <p:cNvPicPr>
            <a:picLocks noChangeAspect="1"/>
          </p:cNvPicPr>
          <p:nvPr/>
        </p:nvPicPr>
        <p:blipFill rotWithShape="1">
          <a:blip r:embed="rId4" cstate="print"/>
          <a:srcRect l="4372" r="8909"/>
          <a:stretch/>
        </p:blipFill>
        <p:spPr>
          <a:xfrm>
            <a:off x="0" y="692695"/>
            <a:ext cx="9150352" cy="5830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96784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600200" y="2362200"/>
            <a:ext cx="5791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2000">
              <a:latin typeface="Verdana" pitchFamily="34" charset="0"/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465746" y="4437112"/>
            <a:ext cx="8225207" cy="55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68288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defRPr/>
            </a:pPr>
            <a:endParaRPr lang="ru-RU" sz="1400" dirty="0" smtClean="0"/>
          </a:p>
          <a:p>
            <a:endParaRPr lang="ru-RU" sz="1400" dirty="0" smtClean="0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323528" y="116632"/>
            <a:ext cx="5853113" cy="8382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68287" algn="l">
              <a:buClr>
                <a:srgbClr val="C00000"/>
              </a:buClr>
              <a:tabLst>
                <a:tab pos="442913" algn="l"/>
              </a:tabLst>
            </a:pPr>
            <a:endParaRPr lang="ru-RU" sz="2400" b="1" dirty="0">
              <a:solidFill>
                <a:srgbClr val="000000"/>
              </a:solidFill>
              <a:latin typeface="Calibri" pitchFamily="34" charset="0"/>
              <a:cs typeface="Calibri"/>
            </a:endParaRPr>
          </a:p>
        </p:txBody>
      </p:sp>
      <p:pic>
        <p:nvPicPr>
          <p:cNvPr id="3080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033685"/>
            <a:ext cx="8915400" cy="19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"/>
          <p:cNvSpPr>
            <a:spLocks noChangeArrowheads="1"/>
          </p:cNvSpPr>
          <p:nvPr/>
        </p:nvSpPr>
        <p:spPr bwMode="auto">
          <a:xfrm>
            <a:off x="609576" y="3924872"/>
            <a:ext cx="742544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endParaRPr lang="ru-RU" dirty="0" smtClean="0">
              <a:solidFill>
                <a:srgbClr val="000000"/>
              </a:solidFill>
              <a:latin typeface="Calibri" pitchFamily="34" charset="0"/>
              <a:cs typeface="Calibri"/>
            </a:endParaRPr>
          </a:p>
          <a:p>
            <a:endParaRPr lang="ru-RU" b="0" dirty="0">
              <a:solidFill>
                <a:srgbClr val="000000"/>
              </a:solidFill>
              <a:latin typeface="Calibri" pitchFamily="34" charset="0"/>
              <a:cs typeface="Calibri"/>
            </a:endParaRPr>
          </a:p>
        </p:txBody>
      </p:sp>
      <p:pic>
        <p:nvPicPr>
          <p:cNvPr id="8" name="Изображение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4466" y="1590906"/>
            <a:ext cx="8651584" cy="1782805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253999" y="3363986"/>
            <a:ext cx="2969848" cy="830993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ru-RU" sz="2400" dirty="0">
                <a:solidFill>
                  <a:schemeClr val="bg2">
                    <a:lumMod val="25000"/>
                  </a:schemeClr>
                </a:solidFill>
              </a:rPr>
              <a:t>Отклик сайта в 100 раз быстрее</a:t>
            </a:r>
            <a:endParaRPr lang="en-US" sz="24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580440" y="3374302"/>
            <a:ext cx="2259635" cy="1938988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ru-RU" sz="2400" dirty="0">
                <a:solidFill>
                  <a:schemeClr val="bg2">
                    <a:lumMod val="25000"/>
                  </a:schemeClr>
                </a:solidFill>
              </a:rPr>
              <a:t>Лучшее ранжирование сайтов  в Яндекс и 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</a:rPr>
              <a:t>Google 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6273586" y="3514555"/>
            <a:ext cx="2762464" cy="830993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ru-RU" sz="2400" dirty="0">
                <a:solidFill>
                  <a:schemeClr val="bg2">
                    <a:lumMod val="25000"/>
                  </a:schemeClr>
                </a:solidFill>
              </a:rPr>
              <a:t>Повышение конверсии </a:t>
            </a:r>
            <a:r>
              <a:rPr lang="ru-RU" sz="2400" dirty="0" smtClean="0">
                <a:solidFill>
                  <a:schemeClr val="bg2">
                    <a:lumMod val="25000"/>
                  </a:schemeClr>
                </a:solidFill>
              </a:rPr>
              <a:t>сайта</a:t>
            </a:r>
            <a:endParaRPr lang="en-US" sz="24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>
          <a:xfrm>
            <a:off x="475928" y="269032"/>
            <a:ext cx="5853113" cy="8382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68287" algn="l">
              <a:buClr>
                <a:srgbClr val="C00000"/>
              </a:buClr>
              <a:tabLst>
                <a:tab pos="442913" algn="l"/>
              </a:tabLst>
            </a:pPr>
            <a:r>
              <a:rPr lang="ru-RU" sz="2400" b="1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Преимущества композитного сайта</a:t>
            </a:r>
            <a:endParaRPr lang="ru-RU" sz="2400" b="1" dirty="0">
              <a:solidFill>
                <a:srgbClr val="000000"/>
              </a:solidFill>
              <a:latin typeface="Calibri" pitchFamily="34" charset="0"/>
              <a:cs typeface="Calibri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30288" y="5682232"/>
            <a:ext cx="71287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5"/>
              </a:rPr>
              <a:t>http://www.1c-bitrix.ru/products/cms/new/#</a:t>
            </a:r>
            <a:r>
              <a:rPr lang="en-US" dirty="0" smtClean="0">
                <a:hlinkClick r:id="rId5"/>
              </a:rPr>
              <a:t>tab-composite-link</a:t>
            </a:r>
            <a:endParaRPr lang="ru-RU" dirty="0" smtClean="0"/>
          </a:p>
          <a:p>
            <a:endParaRPr lang="ru-RU" dirty="0"/>
          </a:p>
        </p:txBody>
      </p:sp>
      <p:grpSp>
        <p:nvGrpSpPr>
          <p:cNvPr id="17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18" name="Прямоугольник 17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9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72853634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600200" y="2362200"/>
            <a:ext cx="5791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2000">
              <a:latin typeface="Verdana" pitchFamily="34" charset="0"/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465746" y="4437112"/>
            <a:ext cx="8225207" cy="55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68288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defRPr/>
            </a:pPr>
            <a:endParaRPr lang="ru-RU" sz="1400" dirty="0" smtClean="0"/>
          </a:p>
          <a:p>
            <a:endParaRPr lang="ru-RU" sz="1400" dirty="0" smtClean="0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323528" y="116632"/>
            <a:ext cx="5853113" cy="8382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68287" algn="l">
              <a:buClr>
                <a:srgbClr val="C00000"/>
              </a:buClr>
              <a:tabLst>
                <a:tab pos="442913" algn="l"/>
              </a:tabLst>
            </a:pPr>
            <a:endParaRPr lang="ru-RU" sz="2400" b="1" dirty="0">
              <a:solidFill>
                <a:srgbClr val="000000"/>
              </a:solidFill>
              <a:latin typeface="Calibri" pitchFamily="34" charset="0"/>
              <a:cs typeface="Calibri"/>
            </a:endParaRPr>
          </a:p>
        </p:txBody>
      </p:sp>
      <p:pic>
        <p:nvPicPr>
          <p:cNvPr id="3080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033685"/>
            <a:ext cx="8915400" cy="19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"/>
          <p:cNvSpPr>
            <a:spLocks noChangeArrowheads="1"/>
          </p:cNvSpPr>
          <p:nvPr/>
        </p:nvSpPr>
        <p:spPr bwMode="auto">
          <a:xfrm>
            <a:off x="609576" y="3924872"/>
            <a:ext cx="742544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endParaRPr lang="ru-RU" dirty="0" smtClean="0">
              <a:solidFill>
                <a:srgbClr val="000000"/>
              </a:solidFill>
              <a:latin typeface="Calibri" pitchFamily="34" charset="0"/>
              <a:cs typeface="Calibri"/>
            </a:endParaRPr>
          </a:p>
          <a:p>
            <a:endParaRPr lang="ru-RU" b="0" dirty="0">
              <a:solidFill>
                <a:srgbClr val="000000"/>
              </a:solidFill>
              <a:latin typeface="Calibri" pitchFamily="34" charset="0"/>
              <a:cs typeface="Calibri"/>
            </a:endParaRPr>
          </a:p>
        </p:txBody>
      </p:sp>
      <p:sp>
        <p:nvSpPr>
          <p:cNvPr id="13" name="Содержимое 2"/>
          <p:cNvSpPr txBox="1">
            <a:spLocks/>
          </p:cNvSpPr>
          <p:nvPr/>
        </p:nvSpPr>
        <p:spPr>
          <a:xfrm>
            <a:off x="180804" y="1868025"/>
            <a:ext cx="3758700" cy="28468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70000"/>
              </a:lnSpc>
            </a:pPr>
            <a:r>
              <a:rPr lang="ru-RU" sz="2000" dirty="0" smtClean="0">
                <a:solidFill>
                  <a:schemeClr val="tx1"/>
                </a:solidFill>
                <a:latin typeface="Calibri"/>
                <a:cs typeface="Calibri"/>
              </a:rPr>
              <a:t>Разработчик разделяет компоненты на статические и динамические</a:t>
            </a:r>
          </a:p>
          <a:p>
            <a:pPr>
              <a:lnSpc>
                <a:spcPct val="70000"/>
              </a:lnSpc>
            </a:pPr>
            <a:endParaRPr lang="ru-RU" sz="2000" dirty="0" smtClean="0">
              <a:solidFill>
                <a:schemeClr val="tx1"/>
              </a:solidFill>
              <a:latin typeface="Calibri"/>
              <a:cs typeface="Calibri"/>
            </a:endParaRPr>
          </a:p>
          <a:p>
            <a:pPr>
              <a:lnSpc>
                <a:spcPct val="70000"/>
              </a:lnSpc>
            </a:pPr>
            <a:r>
              <a:rPr lang="ru-RU" sz="2000" dirty="0" smtClean="0">
                <a:solidFill>
                  <a:schemeClr val="tx1"/>
                </a:solidFill>
                <a:latin typeface="Calibri"/>
                <a:cs typeface="Calibri"/>
              </a:rPr>
              <a:t>Включает композитный режим</a:t>
            </a:r>
          </a:p>
          <a:p>
            <a:pPr>
              <a:lnSpc>
                <a:spcPct val="70000"/>
              </a:lnSpc>
            </a:pPr>
            <a:endParaRPr lang="ru-RU" sz="2000" dirty="0" smtClean="0">
              <a:solidFill>
                <a:schemeClr val="tx1"/>
              </a:solidFill>
              <a:latin typeface="Calibri"/>
              <a:cs typeface="Calibri"/>
            </a:endParaRPr>
          </a:p>
          <a:p>
            <a:pPr>
              <a:lnSpc>
                <a:spcPct val="70000"/>
              </a:lnSpc>
            </a:pPr>
            <a:r>
              <a:rPr lang="ru-RU" sz="2000" dirty="0" smtClean="0">
                <a:solidFill>
                  <a:schemeClr val="tx1"/>
                </a:solidFill>
                <a:latin typeface="Calibri"/>
                <a:cs typeface="Calibri"/>
              </a:rPr>
              <a:t>При первом запросе готовая </a:t>
            </a:r>
            <a:r>
              <a:rPr lang="en-US" sz="2000" dirty="0" smtClean="0">
                <a:solidFill>
                  <a:schemeClr val="tx1"/>
                </a:solidFill>
                <a:latin typeface="Calibri"/>
                <a:cs typeface="Calibri"/>
              </a:rPr>
              <a:t>html</a:t>
            </a:r>
            <a:r>
              <a:rPr lang="ru-RU" sz="2000" dirty="0" smtClean="0">
                <a:solidFill>
                  <a:schemeClr val="tx1"/>
                </a:solidFill>
                <a:latin typeface="Calibri"/>
                <a:cs typeface="Calibri"/>
              </a:rPr>
              <a:t> страница сохраняется на диск</a:t>
            </a:r>
          </a:p>
          <a:p>
            <a:pPr>
              <a:lnSpc>
                <a:spcPct val="70000"/>
              </a:lnSpc>
            </a:pPr>
            <a:endParaRPr lang="ru-RU" sz="2000" dirty="0" smtClean="0">
              <a:solidFill>
                <a:schemeClr val="tx1"/>
              </a:solidFill>
              <a:latin typeface="Calibri"/>
              <a:cs typeface="Calibri"/>
            </a:endParaRPr>
          </a:p>
          <a:p>
            <a:pPr>
              <a:lnSpc>
                <a:spcPct val="70000"/>
              </a:lnSpc>
            </a:pPr>
            <a:r>
              <a:rPr lang="ru-RU" sz="2000" dirty="0" smtClean="0">
                <a:solidFill>
                  <a:schemeClr val="tx1"/>
                </a:solidFill>
                <a:latin typeface="Calibri"/>
                <a:cs typeface="Calibri"/>
              </a:rPr>
              <a:t>При следующих запросах статическая часть отдается с диска мгновенно, а динамическая подгружается в фоновом режиме</a:t>
            </a:r>
          </a:p>
        </p:txBody>
      </p:sp>
      <p:pic>
        <p:nvPicPr>
          <p:cNvPr id="14" name="Изображение 1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05672" y="2013697"/>
            <a:ext cx="4378088" cy="2676671"/>
          </a:xfrm>
          <a:prstGeom prst="rect">
            <a:avLst/>
          </a:prstGeom>
          <a:ln>
            <a:solidFill>
              <a:srgbClr val="D9D9D9"/>
            </a:solidFill>
          </a:ln>
        </p:spPr>
      </p:pic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475928" y="269032"/>
            <a:ext cx="5853113" cy="8382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68287" algn="l">
              <a:buClr>
                <a:srgbClr val="C00000"/>
              </a:buClr>
              <a:tabLst>
                <a:tab pos="442913" algn="l"/>
              </a:tabLst>
            </a:pPr>
            <a:r>
              <a:rPr lang="ru-RU" sz="2400" b="1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Как сделать сайт композитным</a:t>
            </a:r>
            <a:endParaRPr lang="ru-RU" sz="2400" b="1" dirty="0">
              <a:solidFill>
                <a:srgbClr val="000000"/>
              </a:solidFill>
              <a:latin typeface="Calibri" pitchFamily="34" charset="0"/>
              <a:cs typeface="Calibri"/>
            </a:endParaRPr>
          </a:p>
        </p:txBody>
      </p:sp>
      <p:grpSp>
        <p:nvGrpSpPr>
          <p:cNvPr id="12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18" name="Прямоугольник 17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9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35298876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Изображение 13"/>
          <p:cNvPicPr>
            <a:picLocks noChangeAspect="1"/>
          </p:cNvPicPr>
          <p:nvPr/>
        </p:nvPicPr>
        <p:blipFill rotWithShape="1">
          <a:blip r:embed="rId2" cstate="print"/>
          <a:srcRect l="21742" t="484" r="5787" b="26147"/>
          <a:stretch/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-21600" y="3789040"/>
            <a:ext cx="9144000" cy="2055161"/>
          </a:xfrm>
          <a:prstGeom prst="rect">
            <a:avLst/>
          </a:prstGeom>
          <a:solidFill>
            <a:srgbClr val="F1F2F4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2" tIns="45718" rIns="91402" bIns="45718" anchor="ctr"/>
          <a:lstStyle/>
          <a:p>
            <a:pPr algn="ctr"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6" name="Название 1"/>
          <p:cNvSpPr>
            <a:spLocks noGrp="1"/>
          </p:cNvSpPr>
          <p:nvPr>
            <p:ph type="title"/>
          </p:nvPr>
        </p:nvSpPr>
        <p:spPr>
          <a:xfrm>
            <a:off x="383436" y="4096448"/>
            <a:ext cx="8738964" cy="1440344"/>
          </a:xfrm>
        </p:spPr>
        <p:txBody>
          <a:bodyPr>
            <a:normAutofit/>
          </a:bodyPr>
          <a:lstStyle/>
          <a:p>
            <a:pPr algn="ctr"/>
            <a:r>
              <a:rPr lang="ru-RU" sz="5500" dirty="0" smtClean="0"/>
              <a:t>Скорость сайта</a:t>
            </a:r>
            <a:endParaRPr lang="ru-RU" sz="5500" dirty="0"/>
          </a:p>
        </p:txBody>
      </p:sp>
      <p:grpSp>
        <p:nvGrpSpPr>
          <p:cNvPr id="11" name="Группа 10"/>
          <p:cNvGrpSpPr/>
          <p:nvPr/>
        </p:nvGrpSpPr>
        <p:grpSpPr>
          <a:xfrm>
            <a:off x="7649283" y="0"/>
            <a:ext cx="1145956" cy="437662"/>
            <a:chOff x="10199044" y="0"/>
            <a:chExt cx="1527941" cy="437662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10199044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pic>
          <p:nvPicPr>
            <p:cNvPr id="13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15362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089449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Изображение 9"/>
          <p:cNvPicPr>
            <a:picLocks noChangeAspect="1"/>
          </p:cNvPicPr>
          <p:nvPr/>
        </p:nvPicPr>
        <p:blipFill rotWithShape="1">
          <a:blip r:embed="rId2" cstate="print"/>
          <a:srcRect b="66374"/>
          <a:stretch/>
        </p:blipFill>
        <p:spPr>
          <a:xfrm>
            <a:off x="0" y="-20280"/>
            <a:ext cx="9144000" cy="6048672"/>
          </a:xfrm>
          <a:prstGeom prst="rect">
            <a:avLst/>
          </a:prstGeom>
        </p:spPr>
      </p:pic>
      <p:pic>
        <p:nvPicPr>
          <p:cNvPr id="4" name="Изображение 3"/>
          <p:cNvPicPr>
            <a:picLocks noChangeAspect="1"/>
          </p:cNvPicPr>
          <p:nvPr/>
        </p:nvPicPr>
        <p:blipFill rotWithShape="1">
          <a:blip r:embed="rId3" cstate="print"/>
          <a:srcRect l="26501" t="28396" r="2686" b="25184"/>
          <a:stretch/>
        </p:blipFill>
        <p:spPr>
          <a:xfrm>
            <a:off x="2507004" y="1772816"/>
            <a:ext cx="6353376" cy="3217334"/>
          </a:xfrm>
          <a:prstGeom prst="rect">
            <a:avLst/>
          </a:prstGeom>
        </p:spPr>
      </p:pic>
      <p:pic>
        <p:nvPicPr>
          <p:cNvPr id="8" name="Изображение 7"/>
          <p:cNvPicPr>
            <a:picLocks noChangeAspect="1"/>
          </p:cNvPicPr>
          <p:nvPr/>
        </p:nvPicPr>
        <p:blipFill rotWithShape="1">
          <a:blip r:embed="rId4" cstate="print"/>
          <a:srcRect l="3009" t="877" r="93125" b="4953"/>
          <a:stretch/>
        </p:blipFill>
        <p:spPr>
          <a:xfrm rot="5400000">
            <a:off x="4235" y="6701368"/>
            <a:ext cx="152399" cy="16086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507004" y="5299528"/>
            <a:ext cx="6459097" cy="15584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0473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193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0" y="20638"/>
            <a:ext cx="4716463" cy="6858000"/>
          </a:xfrm>
          <a:prstGeom prst="rect">
            <a:avLst/>
          </a:prstGeom>
          <a:solidFill>
            <a:schemeClr val="bg1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" name="Прямоугольник 3"/>
          <p:cNvSpPr>
            <a:spLocks noChangeArrowheads="1"/>
          </p:cNvSpPr>
          <p:nvPr/>
        </p:nvSpPr>
        <p:spPr bwMode="auto">
          <a:xfrm>
            <a:off x="309563" y="1268413"/>
            <a:ext cx="4524375" cy="5616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0"/>
              </a:spcAft>
              <a:buFontTx/>
              <a:buBlip>
                <a:blip r:embed="rId3"/>
              </a:buBlip>
              <a:defRPr/>
            </a:pPr>
            <a:r>
              <a:rPr lang="ru-RU" sz="1900" dirty="0">
                <a:latin typeface="+mn-lt"/>
              </a:rPr>
              <a:t>Проактивный фильтр защиты от атак </a:t>
            </a:r>
            <a:r>
              <a:rPr lang="ru-RU" sz="1900" dirty="0">
                <a:latin typeface="+mn-lt"/>
                <a:ea typeface="Verdana" pitchFamily="34" charset="0"/>
                <a:cs typeface="Verdana" pitchFamily="34" charset="0"/>
              </a:rPr>
              <a:t> (</a:t>
            </a:r>
            <a:r>
              <a:rPr lang="en-US" sz="1900" dirty="0">
                <a:latin typeface="+mn-lt"/>
                <a:ea typeface="Verdana" pitchFamily="34" charset="0"/>
                <a:cs typeface="Verdana" pitchFamily="34" charset="0"/>
              </a:rPr>
              <a:t>Web Application </a:t>
            </a:r>
            <a:r>
              <a:rPr lang="en-US" sz="1900" dirty="0" err="1">
                <a:latin typeface="+mn-lt"/>
                <a:ea typeface="Verdana" pitchFamily="34" charset="0"/>
                <a:cs typeface="Verdana" pitchFamily="34" charset="0"/>
              </a:rPr>
              <a:t>FireWall</a:t>
            </a:r>
            <a:r>
              <a:rPr lang="ru-RU" sz="1900" dirty="0">
                <a:latin typeface="+mn-lt"/>
                <a:ea typeface="Verdana" pitchFamily="34" charset="0"/>
                <a:cs typeface="Verdana" pitchFamily="34" charset="0"/>
              </a:rPr>
              <a:t>)</a:t>
            </a:r>
            <a:endParaRPr lang="ru-RU" sz="1900" dirty="0">
              <a:latin typeface="+mn-lt"/>
            </a:endParaRP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Tx/>
              <a:buBlip>
                <a:blip r:embed="rId3"/>
              </a:buBlip>
              <a:defRPr/>
            </a:pPr>
            <a:r>
              <a:rPr lang="ru-RU" sz="1900" dirty="0">
                <a:latin typeface="+mn-lt"/>
              </a:rPr>
              <a:t>Аутентификация и система составных паролей (</a:t>
            </a:r>
            <a:r>
              <a:rPr lang="en-US" sz="1900" dirty="0">
                <a:latin typeface="+mn-lt"/>
              </a:rPr>
              <a:t>OTP)</a:t>
            </a:r>
            <a:endParaRPr lang="ru-RU" sz="1900" dirty="0">
              <a:latin typeface="+mn-lt"/>
            </a:endParaRP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Tx/>
              <a:buBlip>
                <a:blip r:embed="rId3"/>
              </a:buBlip>
              <a:defRPr/>
            </a:pPr>
            <a:r>
              <a:rPr lang="ru-RU" sz="1900" dirty="0">
                <a:latin typeface="+mn-lt"/>
              </a:rPr>
              <a:t>Технология защиты сессии пользователя</a:t>
            </a: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Tx/>
              <a:buBlip>
                <a:blip r:embed="rId3"/>
              </a:buBlip>
              <a:defRPr/>
            </a:pPr>
            <a:r>
              <a:rPr lang="ru-RU" sz="1900" dirty="0">
                <a:latin typeface="+mn-lt"/>
              </a:rPr>
              <a:t>Активная реакция на вторжение</a:t>
            </a: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Tx/>
              <a:buBlip>
                <a:blip r:embed="rId3"/>
              </a:buBlip>
              <a:defRPr/>
            </a:pPr>
            <a:r>
              <a:rPr lang="ru-RU" sz="1900" dirty="0">
                <a:latin typeface="+mn-lt"/>
              </a:rPr>
              <a:t>Контроль целостности системы</a:t>
            </a: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Tx/>
              <a:buBlip>
                <a:blip r:embed="rId3"/>
              </a:buBlip>
              <a:defRPr/>
            </a:pPr>
            <a:r>
              <a:rPr lang="ru-RU" sz="1900" dirty="0">
                <a:latin typeface="+mn-lt"/>
              </a:rPr>
              <a:t>Защита от </a:t>
            </a:r>
            <a:r>
              <a:rPr lang="ru-RU" sz="1900" dirty="0" err="1">
                <a:latin typeface="+mn-lt"/>
              </a:rPr>
              <a:t>фишинга</a:t>
            </a:r>
            <a:endParaRPr lang="ru-RU" sz="1900" dirty="0">
              <a:latin typeface="+mn-lt"/>
            </a:endParaRP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Tx/>
              <a:buBlip>
                <a:blip r:embed="rId3"/>
              </a:buBlip>
              <a:defRPr/>
            </a:pPr>
            <a:r>
              <a:rPr lang="ru-RU" sz="1900" dirty="0">
                <a:latin typeface="+mn-lt"/>
              </a:rPr>
              <a:t>Шифрование данных</a:t>
            </a: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Tx/>
              <a:buBlip>
                <a:blip r:embed="rId3"/>
              </a:buBlip>
              <a:defRPr/>
            </a:pPr>
            <a:r>
              <a:rPr lang="ru-RU" sz="1900" dirty="0">
                <a:latin typeface="+mn-lt"/>
              </a:rPr>
              <a:t>Групповые политики безопасности </a:t>
            </a: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Tx/>
              <a:buBlip>
                <a:blip r:embed="rId3"/>
              </a:buBlip>
              <a:defRPr/>
            </a:pPr>
            <a:r>
              <a:rPr lang="ru-RU" sz="1900" dirty="0">
                <a:latin typeface="+mn-lt"/>
              </a:rPr>
              <a:t>Защита при регистрации и авторизации</a:t>
            </a: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Tx/>
              <a:buBlip>
                <a:blip r:embed="rId3"/>
              </a:buBlip>
              <a:defRPr/>
            </a:pPr>
            <a:r>
              <a:rPr lang="ru-RU" sz="1900" dirty="0">
                <a:latin typeface="+mn-lt"/>
              </a:rPr>
              <a:t>Журнал событий</a:t>
            </a: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Tx/>
              <a:buBlip>
                <a:blip r:embed="rId3"/>
              </a:buBlip>
              <a:defRPr/>
            </a:pPr>
            <a:r>
              <a:rPr lang="ru-RU" sz="1900" dirty="0" smtClean="0">
                <a:latin typeface="+mn-lt"/>
              </a:rPr>
              <a:t>Веб-антивирус </a:t>
            </a: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Tx/>
              <a:buBlip>
                <a:blip r:embed="rId3"/>
              </a:buBlip>
              <a:defRPr/>
            </a:pPr>
            <a:r>
              <a:rPr lang="ru-RU" sz="1900" dirty="0" smtClean="0">
                <a:latin typeface="+mn-lt"/>
              </a:rPr>
              <a:t>Сертификат ФСТЭК</a:t>
            </a:r>
            <a:endParaRPr lang="ru-RU" sz="1900" dirty="0">
              <a:latin typeface="+mn-lt"/>
            </a:endParaRPr>
          </a:p>
        </p:txBody>
      </p:sp>
      <p:sp>
        <p:nvSpPr>
          <p:cNvPr id="28678" name="Rectangle 2"/>
          <p:cNvSpPr txBox="1">
            <a:spLocks noChangeArrowheads="1"/>
          </p:cNvSpPr>
          <p:nvPr/>
        </p:nvSpPr>
        <p:spPr bwMode="auto">
          <a:xfrm>
            <a:off x="338138" y="115888"/>
            <a:ext cx="4532312" cy="966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3000" b="1">
                <a:latin typeface="Calibri" pitchFamily="34" charset="0"/>
              </a:rPr>
              <a:t>Безопасность сайта. Проактивная защита</a:t>
            </a:r>
            <a:endParaRPr lang="en-US" altLang="ru-RU" sz="3000" b="1">
              <a:latin typeface="Verdana" pitchFamily="34" charset="0"/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6156176" y="0"/>
            <a:ext cx="2418301" cy="692696"/>
            <a:chOff x="7165253" y="0"/>
            <a:chExt cx="1527941" cy="437662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0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974686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7200" y="249591"/>
            <a:ext cx="5371148" cy="795316"/>
          </a:xfrm>
        </p:spPr>
        <p:txBody>
          <a:bodyPr/>
          <a:lstStyle/>
          <a:p>
            <a:pPr algn="l" eaLnBrk="1" hangingPunct="1"/>
            <a:r>
              <a:rPr lang="ru-RU" sz="3200" b="1" dirty="0" smtClean="0">
                <a:solidFill>
                  <a:srgbClr val="00091A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«Облачный» </a:t>
            </a:r>
            <a:r>
              <a:rPr lang="ru-RU" sz="3200" b="1" dirty="0" err="1" smtClean="0">
                <a:solidFill>
                  <a:srgbClr val="00091A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бэкап</a:t>
            </a:r>
            <a:endParaRPr lang="en-US" sz="3200" b="1" dirty="0" smtClean="0">
              <a:solidFill>
                <a:srgbClr val="00091A"/>
              </a:solidFill>
              <a:latin typeface="Calibri" pitchFamily="34" charset="0"/>
              <a:ea typeface="Verdana" pitchFamily="34" charset="0"/>
              <a:cs typeface="Calibri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86504" y="1481584"/>
            <a:ext cx="8377984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800" dirty="0" smtClean="0">
                <a:solidFill>
                  <a:srgbClr val="000000"/>
                </a:solidFill>
                <a:latin typeface="Calibri"/>
                <a:cs typeface="Arial" charset="0"/>
              </a:rPr>
              <a:t>Резервное копирование сайта </a:t>
            </a:r>
            <a:r>
              <a:rPr lang="ru-RU" sz="2800" dirty="0">
                <a:solidFill>
                  <a:srgbClr val="000000"/>
                </a:solidFill>
                <a:latin typeface="Calibri"/>
                <a:cs typeface="Arial" charset="0"/>
              </a:rPr>
              <a:t>в </a:t>
            </a:r>
            <a:r>
              <a:rPr lang="ru-RU" sz="2800" dirty="0" smtClean="0">
                <a:solidFill>
                  <a:srgbClr val="000000"/>
                </a:solidFill>
                <a:latin typeface="Calibri"/>
                <a:cs typeface="Arial" charset="0"/>
              </a:rPr>
              <a:t>«облако» </a:t>
            </a:r>
            <a:r>
              <a:rPr lang="ru-RU" sz="2800" dirty="0">
                <a:solidFill>
                  <a:srgbClr val="000000"/>
                </a:solidFill>
                <a:latin typeface="Calibri"/>
                <a:cs typeface="Arial" charset="0"/>
              </a:rPr>
              <a:t>и </a:t>
            </a:r>
            <a:r>
              <a:rPr lang="ru-RU" sz="2800" dirty="0" smtClean="0">
                <a:solidFill>
                  <a:srgbClr val="000000"/>
                </a:solidFill>
                <a:latin typeface="Calibri"/>
                <a:cs typeface="Arial" charset="0"/>
              </a:rPr>
              <a:t>восстановление из «облака</a:t>
            </a:r>
            <a:r>
              <a:rPr lang="ru-RU" sz="2800" dirty="0">
                <a:solidFill>
                  <a:srgbClr val="000000"/>
                </a:solidFill>
                <a:latin typeface="Calibri"/>
                <a:cs typeface="Arial" charset="0"/>
              </a:rPr>
              <a:t>» </a:t>
            </a:r>
            <a:r>
              <a:rPr lang="ru-RU" sz="1400" dirty="0">
                <a:solidFill>
                  <a:srgbClr val="000000"/>
                </a:solidFill>
                <a:latin typeface="Calibri"/>
                <a:cs typeface="Arial" charset="0"/>
              </a:rPr>
              <a:t>(в России облачные хранилища поддерживают </a:t>
            </a:r>
            <a:r>
              <a:rPr lang="en-US" sz="1400" dirty="0" err="1">
                <a:solidFill>
                  <a:srgbClr val="000000"/>
                </a:solidFill>
                <a:latin typeface="Calibri"/>
                <a:cs typeface="Arial" charset="0"/>
              </a:rPr>
              <a:t>Clodo</a:t>
            </a:r>
            <a:r>
              <a:rPr lang="en-US" sz="1400" dirty="0">
                <a:solidFill>
                  <a:srgbClr val="000000"/>
                </a:solidFill>
                <a:latin typeface="Calibri"/>
                <a:cs typeface="Arial" charset="0"/>
              </a:rPr>
              <a:t> </a:t>
            </a:r>
            <a:r>
              <a:rPr lang="ru-RU" sz="1400" dirty="0">
                <a:solidFill>
                  <a:srgbClr val="000000"/>
                </a:solidFill>
                <a:latin typeface="Calibri"/>
                <a:cs typeface="Arial" charset="0"/>
              </a:rPr>
              <a:t>и </a:t>
            </a:r>
            <a:r>
              <a:rPr lang="en-US" sz="1400" dirty="0" err="1">
                <a:solidFill>
                  <a:srgbClr val="000000"/>
                </a:solidFill>
                <a:latin typeface="Calibri"/>
                <a:cs typeface="Arial" charset="0"/>
              </a:rPr>
              <a:t>Selectel</a:t>
            </a:r>
            <a:r>
              <a:rPr lang="ru-RU" sz="1400" dirty="0" smtClean="0">
                <a:solidFill>
                  <a:srgbClr val="000000"/>
                </a:solidFill>
                <a:latin typeface="Calibri"/>
                <a:cs typeface="Arial" charset="0"/>
              </a:rPr>
              <a:t>)</a:t>
            </a:r>
            <a:endParaRPr lang="ru-RU" sz="1400" dirty="0">
              <a:solidFill>
                <a:srgbClr val="000000"/>
              </a:solidFill>
              <a:latin typeface="Calibri"/>
              <a:cs typeface="Arial" charset="0"/>
            </a:endParaRPr>
          </a:p>
        </p:txBody>
      </p:sp>
      <p:pic>
        <p:nvPicPr>
          <p:cNvPr id="14" name="Picture 3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96" y="1622444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Облако 14"/>
          <p:cNvSpPr/>
          <p:nvPr/>
        </p:nvSpPr>
        <p:spPr>
          <a:xfrm>
            <a:off x="5412904" y="2931418"/>
            <a:ext cx="2664296" cy="1689554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120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" name="Облако 15"/>
          <p:cNvSpPr/>
          <p:nvPr/>
        </p:nvSpPr>
        <p:spPr>
          <a:xfrm>
            <a:off x="3972744" y="4587602"/>
            <a:ext cx="1872208" cy="1203598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120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7" name="Изображение 1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64432" y="3003426"/>
            <a:ext cx="1934438" cy="1296144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5988968" y="3435474"/>
            <a:ext cx="144779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dirty="0">
                <a:solidFill>
                  <a:srgbClr val="000000"/>
                </a:solidFill>
                <a:latin typeface="Calibri"/>
                <a:cs typeface="Arial" charset="0"/>
              </a:rPr>
              <a:t>Облачное </a:t>
            </a:r>
            <a:r>
              <a:rPr lang="ru-RU" sz="1400" dirty="0" smtClean="0">
                <a:solidFill>
                  <a:srgbClr val="000000"/>
                </a:solidFill>
                <a:latin typeface="Calibri"/>
                <a:cs typeface="Arial" charset="0"/>
              </a:rPr>
              <a:t>хранилище (</a:t>
            </a:r>
            <a:r>
              <a:rPr lang="ru-RU" sz="1400" dirty="0" err="1" smtClean="0">
                <a:solidFill>
                  <a:srgbClr val="000000"/>
                </a:solidFill>
                <a:latin typeface="Calibri"/>
                <a:cs typeface="Arial" charset="0"/>
              </a:rPr>
              <a:t>бэкап</a:t>
            </a:r>
            <a:r>
              <a:rPr lang="ru-RU" sz="1400" dirty="0" smtClean="0">
                <a:solidFill>
                  <a:srgbClr val="000000"/>
                </a:solidFill>
                <a:latin typeface="Calibri"/>
                <a:cs typeface="Arial" charset="0"/>
              </a:rPr>
              <a:t>)</a:t>
            </a:r>
            <a:endParaRPr lang="ru-RU" sz="1400" dirty="0">
              <a:solidFill>
                <a:srgbClr val="000000"/>
              </a:solidFill>
              <a:latin typeface="Calibri"/>
              <a:cs typeface="Arial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4192080" y="4814575"/>
            <a:ext cx="144779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dirty="0">
                <a:solidFill>
                  <a:srgbClr val="000000"/>
                </a:solidFill>
                <a:latin typeface="Calibri"/>
                <a:cs typeface="Arial" charset="0"/>
              </a:rPr>
              <a:t>Облачное </a:t>
            </a:r>
            <a:r>
              <a:rPr lang="ru-RU" sz="1400" dirty="0" smtClean="0">
                <a:solidFill>
                  <a:srgbClr val="000000"/>
                </a:solidFill>
                <a:latin typeface="Calibri"/>
                <a:cs typeface="Arial" charset="0"/>
              </a:rPr>
              <a:t>хранилище (файлы)</a:t>
            </a:r>
            <a:endParaRPr lang="ru-RU" sz="1400" dirty="0">
              <a:solidFill>
                <a:srgbClr val="000000"/>
              </a:solidFill>
              <a:latin typeface="Calibri"/>
              <a:cs typeface="Arial" charset="0"/>
            </a:endParaRPr>
          </a:p>
        </p:txBody>
      </p:sp>
      <p:cxnSp>
        <p:nvCxnSpPr>
          <p:cNvPr id="20" name="Прямая со стрелкой 19"/>
          <p:cNvCxnSpPr/>
          <p:nvPr/>
        </p:nvCxnSpPr>
        <p:spPr>
          <a:xfrm>
            <a:off x="3396680" y="3507482"/>
            <a:ext cx="18002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flipH="1">
            <a:off x="3396680" y="3867522"/>
            <a:ext cx="18002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Прямоугольник 21"/>
          <p:cNvSpPr/>
          <p:nvPr/>
        </p:nvSpPr>
        <p:spPr>
          <a:xfrm>
            <a:off x="3464060" y="3250808"/>
            <a:ext cx="168003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srgbClr val="000000"/>
                </a:solidFill>
                <a:latin typeface="Calibri"/>
                <a:cs typeface="Arial" charset="0"/>
              </a:rPr>
              <a:t>Резервное копирование </a:t>
            </a:r>
            <a:endParaRPr lang="ru-RU" sz="1100" dirty="0">
              <a:solidFill>
                <a:srgbClr val="000000"/>
              </a:solidFill>
              <a:latin typeface="Calibri"/>
              <a:cs typeface="Arial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3678156" y="3821936"/>
            <a:ext cx="117645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srgbClr val="000000"/>
                </a:solidFill>
                <a:latin typeface="Calibri"/>
                <a:cs typeface="Arial" charset="0"/>
              </a:rPr>
              <a:t>Восстановление</a:t>
            </a:r>
            <a:endParaRPr lang="ru-RU" sz="1100" dirty="0">
              <a:solidFill>
                <a:srgbClr val="000000"/>
              </a:solidFill>
              <a:latin typeface="Calibri"/>
              <a:cs typeface="Arial" charset="0"/>
            </a:endParaRPr>
          </a:p>
        </p:txBody>
      </p:sp>
      <p:cxnSp>
        <p:nvCxnSpPr>
          <p:cNvPr id="24" name="Прямая со стрелкой 23"/>
          <p:cNvCxnSpPr/>
          <p:nvPr/>
        </p:nvCxnSpPr>
        <p:spPr>
          <a:xfrm rot="887806">
            <a:off x="2070686" y="4745472"/>
            <a:ext cx="18002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 rot="887806" flipH="1">
            <a:off x="2070686" y="5105512"/>
            <a:ext cx="18002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Прямоугольник 25"/>
          <p:cNvSpPr/>
          <p:nvPr/>
        </p:nvSpPr>
        <p:spPr>
          <a:xfrm rot="887806">
            <a:off x="2121122" y="4488798"/>
            <a:ext cx="168003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srgbClr val="000000"/>
                </a:solidFill>
                <a:latin typeface="Calibri"/>
                <a:cs typeface="Arial" charset="0"/>
              </a:rPr>
              <a:t>Резервное копирование </a:t>
            </a:r>
            <a:endParaRPr lang="ru-RU" sz="1100" dirty="0">
              <a:solidFill>
                <a:srgbClr val="000000"/>
              </a:solidFill>
              <a:latin typeface="Calibri"/>
              <a:cs typeface="Arial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 rot="887806">
            <a:off x="2343277" y="5059926"/>
            <a:ext cx="117645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srgbClr val="000000"/>
                </a:solidFill>
                <a:latin typeface="Calibri"/>
                <a:cs typeface="Arial" charset="0"/>
              </a:rPr>
              <a:t>Восстановление</a:t>
            </a:r>
            <a:endParaRPr lang="ru-RU" sz="1100" dirty="0">
              <a:solidFill>
                <a:srgbClr val="000000"/>
              </a:solidFill>
              <a:latin typeface="Calibri"/>
              <a:cs typeface="Arial" charset="0"/>
            </a:endParaRPr>
          </a:p>
        </p:txBody>
      </p:sp>
      <p:pic>
        <p:nvPicPr>
          <p:cNvPr id="28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089877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9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30" name="Прямоугольник 29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31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742534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600200" y="2362200"/>
            <a:ext cx="5791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200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395536" y="1700808"/>
            <a:ext cx="3816424" cy="3939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2000" dirty="0" smtClean="0">
                <a:solidFill>
                  <a:prstClr val="black"/>
                </a:solidFill>
                <a:latin typeface="Calibri" pitchFamily="34" charset="0"/>
              </a:rPr>
              <a:t>Комфортные условия для доступа </a:t>
            </a:r>
            <a:r>
              <a:rPr lang="ru-RU" sz="2000" dirty="0">
                <a:solidFill>
                  <a:prstClr val="black"/>
                </a:solidFill>
                <a:latin typeface="Calibri" pitchFamily="34" charset="0"/>
              </a:rPr>
              <a:t>к информации, необходимой для обеспечения  различных потребностей граждан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2000" dirty="0" smtClean="0">
                <a:solidFill>
                  <a:prstClr val="black"/>
                </a:solidFill>
                <a:latin typeface="Calibri" pitchFamily="34" charset="0"/>
              </a:rPr>
              <a:t>Экономия времени на решение запросов/ получении услуг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2000" dirty="0" smtClean="0">
                <a:solidFill>
                  <a:prstClr val="black"/>
                </a:solidFill>
                <a:latin typeface="Calibri" pitchFamily="34" charset="0"/>
              </a:rPr>
              <a:t>Безопасная </a:t>
            </a:r>
            <a:r>
              <a:rPr lang="ru-RU" sz="2000" dirty="0">
                <a:solidFill>
                  <a:prstClr val="black"/>
                </a:solidFill>
                <a:latin typeface="Calibri" pitchFamily="34" charset="0"/>
              </a:rPr>
              <a:t>работа с </a:t>
            </a:r>
            <a:r>
              <a:rPr lang="ru-RU" sz="2000" dirty="0" err="1">
                <a:solidFill>
                  <a:prstClr val="black"/>
                </a:solidFill>
                <a:latin typeface="Calibri" pitchFamily="34" charset="0"/>
              </a:rPr>
              <a:t>интернет-ресурсом</a:t>
            </a:r>
            <a:endParaRPr lang="ru-RU" sz="2000" dirty="0">
              <a:solidFill>
                <a:prstClr val="black"/>
              </a:solidFill>
              <a:latin typeface="Calibri" pitchFamily="34" charset="0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endParaRPr lang="ru-RU" sz="2000" dirty="0" smtClean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251534" y="220663"/>
            <a:ext cx="5853113" cy="8382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endParaRPr lang="en-US" sz="3200" b="1" dirty="0" smtClean="0">
              <a:solidFill>
                <a:prstClr val="black">
                  <a:lumMod val="95000"/>
                  <a:lumOff val="5000"/>
                </a:prstClr>
              </a:solidFill>
              <a:latin typeface="Verdana" pitchFamily="34" charset="0"/>
            </a:endParaRPr>
          </a:p>
        </p:txBody>
      </p:sp>
      <p:pic>
        <p:nvPicPr>
          <p:cNvPr id="3080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149349"/>
            <a:ext cx="8915400" cy="19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323528" y="548680"/>
            <a:ext cx="69647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defRPr/>
            </a:pPr>
            <a:r>
              <a:rPr lang="ru-RU" sz="2400" dirty="0" smtClean="0">
                <a:solidFill>
                  <a:prstClr val="black"/>
                </a:solidFill>
                <a:latin typeface="Calibri" pitchFamily="34" charset="0"/>
              </a:rPr>
              <a:t>Решая свои задачи мы решаем задачи  гражданина</a:t>
            </a:r>
          </a:p>
        </p:txBody>
      </p:sp>
      <p:grpSp>
        <p:nvGrpSpPr>
          <p:cNvPr id="16" name="Группа 16"/>
          <p:cNvGrpSpPr/>
          <p:nvPr/>
        </p:nvGrpSpPr>
        <p:grpSpPr>
          <a:xfrm>
            <a:off x="6588224" y="0"/>
            <a:ext cx="2104971" cy="583549"/>
            <a:chOff x="7165253" y="0"/>
            <a:chExt cx="1527941" cy="437662"/>
          </a:xfrm>
        </p:grpSpPr>
        <p:sp>
          <p:nvSpPr>
            <p:cNvPr id="17" name="Прямоугольник 16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8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074" name="Picture 2" descr="http://balakovo.bezformata.ru/content/image99425236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72" t="12906" r="3009" b="7517"/>
          <a:stretch/>
        </p:blipFill>
        <p:spPr bwMode="auto">
          <a:xfrm>
            <a:off x="4490780" y="1988840"/>
            <a:ext cx="4173035" cy="2826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506449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7204" y="30480"/>
            <a:ext cx="5763903" cy="960120"/>
          </a:xfrm>
        </p:spPr>
        <p:txBody>
          <a:bodyPr/>
          <a:lstStyle/>
          <a:p>
            <a:pPr algn="l" eaLnBrk="1" hangingPunct="1"/>
            <a:r>
              <a:rPr lang="ru-RU" sz="2800" b="1" dirty="0" smtClean="0">
                <a:solidFill>
                  <a:srgbClr val="00091A"/>
                </a:solidFill>
                <a:latin typeface="Calibri" pitchFamily="34" charset="0"/>
                <a:cs typeface="Calibri" pitchFamily="34" charset="0"/>
              </a:rPr>
              <a:t>Система обновлений </a:t>
            </a:r>
            <a:r>
              <a:rPr lang="en-US" sz="2800" b="1" dirty="0" smtClean="0">
                <a:solidFill>
                  <a:schemeClr val="accent4"/>
                </a:solidFill>
                <a:latin typeface="Calibri" pitchFamily="34" charset="0"/>
                <a:cs typeface="Calibri" pitchFamily="34" charset="0"/>
              </a:rPr>
              <a:t>SiteUpdate</a:t>
            </a:r>
          </a:p>
        </p:txBody>
      </p:sp>
      <p:sp>
        <p:nvSpPr>
          <p:cNvPr id="78851" name="Прямоугольник 5"/>
          <p:cNvSpPr>
            <a:spLocks noChangeArrowheads="1"/>
          </p:cNvSpPr>
          <p:nvPr/>
        </p:nvSpPr>
        <p:spPr bwMode="auto">
          <a:xfrm>
            <a:off x="438776" y="1575721"/>
            <a:ext cx="3973204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sz="18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Уникальная технология SiteUpdate позволяет без дополнительных расходов скачивать обновления продукта и новые модули.</a:t>
            </a:r>
          </a:p>
        </p:txBody>
      </p:sp>
      <p:sp>
        <p:nvSpPr>
          <p:cNvPr id="78852" name="Прямоугольник 6"/>
          <p:cNvSpPr>
            <a:spLocks noChangeArrowheads="1"/>
          </p:cNvSpPr>
          <p:nvPr/>
        </p:nvSpPr>
        <p:spPr bwMode="auto">
          <a:xfrm>
            <a:off x="418759" y="2901949"/>
            <a:ext cx="40005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sz="18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Обновления </a:t>
            </a:r>
            <a:r>
              <a:rPr lang="ru-RU" sz="18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не затрагивают публичную часть сайта</a:t>
            </a:r>
            <a:r>
              <a:rPr lang="ru-RU" sz="18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, полностью исключая потерю данных.</a:t>
            </a:r>
          </a:p>
        </p:txBody>
      </p:sp>
      <p:sp>
        <p:nvSpPr>
          <p:cNvPr id="78853" name="Прямоугольник 7"/>
          <p:cNvSpPr>
            <a:spLocks noChangeArrowheads="1"/>
          </p:cNvSpPr>
          <p:nvPr/>
        </p:nvSpPr>
        <p:spPr bwMode="auto">
          <a:xfrm>
            <a:off x="426720" y="3952165"/>
            <a:ext cx="40005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sz="18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Таким образом, владелец продукта может </a:t>
            </a:r>
            <a:r>
              <a:rPr lang="ru-RU" sz="18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поддерживать постоянную актуальность системы </a:t>
            </a:r>
            <a:r>
              <a:rPr lang="ru-RU" sz="18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и оперативно получать новые модули.</a:t>
            </a:r>
          </a:p>
        </p:txBody>
      </p:sp>
      <p:pic>
        <p:nvPicPr>
          <p:cNvPr id="78854" name="Рисунок 8" descr="siteupdate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3" y="1676023"/>
            <a:ext cx="4378325" cy="3283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87767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5" y="1206349"/>
            <a:ext cx="8915400" cy="19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Группа 14"/>
          <p:cNvGrpSpPr/>
          <p:nvPr/>
        </p:nvGrpSpPr>
        <p:grpSpPr>
          <a:xfrm>
            <a:off x="6156176" y="0"/>
            <a:ext cx="2418301" cy="692696"/>
            <a:chOff x="7165253" y="0"/>
            <a:chExt cx="1527941" cy="437662"/>
          </a:xfrm>
        </p:grpSpPr>
        <p:sp>
          <p:nvSpPr>
            <p:cNvPr id="16" name="Прямоугольник 15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7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757314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8" descr="C:\Users\volna\Desktop\my documents\презентации\картинки\нов\9727234_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893"/>
          <a:stretch>
            <a:fillRect/>
          </a:stretch>
        </p:blipFill>
        <p:spPr bwMode="auto">
          <a:xfrm>
            <a:off x="0" y="-7938"/>
            <a:ext cx="9177338" cy="686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Rectangle 25"/>
          <p:cNvSpPr>
            <a:spLocks noChangeArrowheads="1"/>
          </p:cNvSpPr>
          <p:nvPr/>
        </p:nvSpPr>
        <p:spPr bwMode="auto">
          <a:xfrm>
            <a:off x="254000" y="3025775"/>
            <a:ext cx="3471863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20000"/>
              </a:spcBef>
            </a:pPr>
            <a:endParaRPr lang="ru-RU">
              <a:latin typeface="Verdana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-15875" y="2741613"/>
            <a:ext cx="9193213" cy="2089150"/>
          </a:xfrm>
          <a:prstGeom prst="rect">
            <a:avLst/>
          </a:prstGeom>
          <a:solidFill>
            <a:schemeClr val="bg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-15875" y="3025775"/>
            <a:ext cx="8691563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ru-RU" sz="4400" b="1" dirty="0">
                <a:latin typeface="+mj-lt"/>
                <a:ea typeface="+mj-ea"/>
                <a:cs typeface="+mj-cs"/>
              </a:rPr>
              <a:t>Внутренний </a:t>
            </a:r>
            <a:r>
              <a:rPr lang="ru-RU" sz="4400" b="1" dirty="0" smtClean="0">
                <a:latin typeface="+mj-lt"/>
                <a:ea typeface="+mj-ea"/>
                <a:cs typeface="+mj-cs"/>
              </a:rPr>
              <a:t>портал </a:t>
            </a:r>
            <a:r>
              <a:rPr lang="ru-RU" sz="4400" b="1" dirty="0">
                <a:latin typeface="+mj-lt"/>
                <a:ea typeface="+mj-ea"/>
                <a:cs typeface="+mj-cs"/>
              </a:rPr>
              <a:t>государственной организации</a:t>
            </a:r>
            <a:endParaRPr lang="en-US" sz="4400" b="1" dirty="0">
              <a:latin typeface="Verdana" pitchFamily="34" charset="0"/>
              <a:ea typeface="+mj-ea"/>
              <a:cs typeface="+mj-cs"/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6732240" y="0"/>
            <a:ext cx="2411760" cy="692696"/>
            <a:chOff x="7165253" y="0"/>
            <a:chExt cx="1527941" cy="437662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1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22098961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7" descr="C:\Users\volna\Desktop\my documents\презентации\картинки\нов\6920970_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1751" y="1179623"/>
            <a:ext cx="2774665" cy="4254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7" name="Прямоугольник 3"/>
          <p:cNvSpPr>
            <a:spLocks noChangeArrowheads="1"/>
          </p:cNvSpPr>
          <p:nvPr/>
        </p:nvSpPr>
        <p:spPr bwMode="auto">
          <a:xfrm>
            <a:off x="769045" y="1412776"/>
            <a:ext cx="4176712" cy="5139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ü"/>
              <a:defRPr/>
            </a:pPr>
            <a:r>
              <a:rPr lang="ru-RU" sz="2400" dirty="0" smtClean="0"/>
              <a:t>Готовая структура и </a:t>
            </a:r>
            <a:r>
              <a:rPr lang="ru-RU" sz="2400" dirty="0" err="1" smtClean="0"/>
              <a:t>демо</a:t>
            </a:r>
            <a:r>
              <a:rPr lang="ru-RU" sz="2400" dirty="0" smtClean="0"/>
              <a:t>-контент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ü"/>
              <a:defRPr/>
            </a:pPr>
            <a:r>
              <a:rPr lang="ru-RU" sz="2400" dirty="0" smtClean="0"/>
              <a:t>Готовые </a:t>
            </a:r>
            <a:r>
              <a:rPr lang="ru-RU" sz="2400" dirty="0"/>
              <a:t>бизнес-процессы</a:t>
            </a:r>
            <a:r>
              <a:rPr lang="en-US" sz="2400" dirty="0"/>
              <a:t> </a:t>
            </a:r>
            <a:r>
              <a:rPr lang="ru-RU" sz="2400" dirty="0"/>
              <a:t>в поставке продукта</a:t>
            </a:r>
            <a:endParaRPr lang="en-US" sz="2400" dirty="0"/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/>
            </a:pPr>
            <a:r>
              <a:rPr lang="ru-RU" sz="2400" dirty="0" smtClean="0"/>
              <a:t>Обработка </a:t>
            </a:r>
            <a:r>
              <a:rPr lang="ru-RU" sz="2400" dirty="0"/>
              <a:t>обращений и запросов </a:t>
            </a:r>
            <a:r>
              <a:rPr lang="ru-RU" sz="2400" dirty="0" smtClean="0"/>
              <a:t>граждан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/>
            </a:pPr>
            <a:r>
              <a:rPr lang="ru-RU" sz="2400" dirty="0" smtClean="0"/>
              <a:t>Публикация материалов и документов </a:t>
            </a:r>
            <a:r>
              <a:rPr lang="ru-RU" sz="2400" dirty="0"/>
              <a:t>из портала на </a:t>
            </a:r>
            <a:r>
              <a:rPr lang="ru-RU" sz="2400" dirty="0" smtClean="0"/>
              <a:t>сайт: «</a:t>
            </a:r>
            <a:r>
              <a:rPr lang="ru-RU" sz="2400" dirty="0"/>
              <a:t>Новости», «Анонсы </a:t>
            </a:r>
            <a:r>
              <a:rPr lang="ru-RU" sz="2400" dirty="0" smtClean="0"/>
              <a:t>событий», нормативно-правовые акты и т.п.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AutoNum type="arabicPeriod"/>
              <a:defRPr/>
            </a:pPr>
            <a:endParaRPr lang="ru-RU" sz="2400" b="1" dirty="0">
              <a:latin typeface="+mn-lt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39552" y="342509"/>
            <a:ext cx="518821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latin typeface="Calibri" pitchFamily="34" charset="0"/>
              </a:rPr>
              <a:t>Интеграция портала и сайта</a:t>
            </a:r>
            <a:endParaRPr lang="en-US" sz="3200" b="1" dirty="0">
              <a:latin typeface="Verdana" pitchFamily="34" charset="0"/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6732240" y="0"/>
            <a:ext cx="2411760" cy="692696"/>
            <a:chOff x="7165253" y="0"/>
            <a:chExt cx="1527941" cy="437662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0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1" name="Изображение 7" descr="b24_объединяет компанию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6334" y="5642356"/>
            <a:ext cx="2250082" cy="103339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69044" y="6029424"/>
            <a:ext cx="50990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hlinkClick r:id="rId6"/>
              </a:rPr>
              <a:t>http</a:t>
            </a:r>
            <a:r>
              <a:rPr lang="ru-RU" dirty="0">
                <a:hlinkClick r:id="rId6"/>
              </a:rPr>
              <a:t>://</a:t>
            </a:r>
            <a:r>
              <a:rPr lang="ru-RU" dirty="0" smtClean="0">
                <a:hlinkClick r:id="rId6"/>
              </a:rPr>
              <a:t>www.1c-bitrix.ru/solutions/gov/intranet.php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3117121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395536" y="165954"/>
            <a:ext cx="6758528" cy="628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000" b="1" dirty="0" smtClean="0"/>
              <a:t>Управление документами</a:t>
            </a:r>
            <a:endParaRPr lang="ru-RU" sz="3000" dirty="0"/>
          </a:p>
        </p:txBody>
      </p:sp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5577" y="1844824"/>
            <a:ext cx="4694124" cy="2952328"/>
          </a:xfrm>
          <a:prstGeom prst="rect">
            <a:avLst/>
          </a:prstGeom>
          <a:noFill/>
          <a:ln w="317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Изображение 3" descr="Снимок экрана 2013-04-26 в 12.49.59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63" t="1957" r="16906" b="81004"/>
          <a:stretch/>
        </p:blipFill>
        <p:spPr>
          <a:xfrm>
            <a:off x="430830" y="5625665"/>
            <a:ext cx="3578763" cy="683655"/>
          </a:xfrm>
          <a:prstGeom prst="rect">
            <a:avLst/>
          </a:prstGeom>
        </p:spPr>
      </p:pic>
      <p:sp>
        <p:nvSpPr>
          <p:cNvPr id="14" name="Прямоугольник 3"/>
          <p:cNvSpPr>
            <a:spLocks noChangeArrowheads="1"/>
          </p:cNvSpPr>
          <p:nvPr/>
        </p:nvSpPr>
        <p:spPr bwMode="auto">
          <a:xfrm>
            <a:off x="204618" y="1504816"/>
            <a:ext cx="4176712" cy="4093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457200" indent="-457200"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/>
            </a:pPr>
            <a:r>
              <a:rPr lang="ru-RU" sz="2400" dirty="0" smtClean="0"/>
              <a:t>Единая база документов</a:t>
            </a:r>
          </a:p>
          <a:p>
            <a:pPr marL="457200" indent="-457200"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/>
            </a:pPr>
            <a:r>
              <a:rPr lang="ru-RU" sz="2400" dirty="0" smtClean="0"/>
              <a:t>Мгновенный поиск документов</a:t>
            </a:r>
          </a:p>
          <a:p>
            <a:pPr marL="457200" indent="-457200"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/>
            </a:pPr>
            <a:r>
              <a:rPr lang="ru-RU" sz="2400" dirty="0" smtClean="0"/>
              <a:t>Совместная работа над документами</a:t>
            </a:r>
          </a:p>
          <a:p>
            <a:pPr marL="457200" indent="-457200"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/>
            </a:pPr>
            <a:r>
              <a:rPr lang="ru-RU" sz="2400" dirty="0" smtClean="0"/>
              <a:t>Единое хранилище документов – Битрикс24.Диск</a:t>
            </a:r>
          </a:p>
          <a:p>
            <a:pPr marL="457200" indent="-457200">
              <a:buClr>
                <a:srgbClr val="C00000"/>
              </a:buClr>
              <a:buFont typeface="Arial" panose="020B0604020202020204" pitchFamily="34" charset="0"/>
              <a:buChar char="•"/>
              <a:defRPr/>
            </a:pPr>
            <a:endParaRPr lang="ru-RU" sz="2400" dirty="0" smtClean="0"/>
          </a:p>
          <a:p>
            <a:pPr marL="457200" indent="-457200">
              <a:buAutoNum type="arabicPeriod"/>
              <a:defRPr/>
            </a:pPr>
            <a:endParaRPr lang="ru-RU" sz="2400" b="1" dirty="0">
              <a:latin typeface="+mn-lt"/>
            </a:endParaRPr>
          </a:p>
        </p:txBody>
      </p:sp>
      <p:grpSp>
        <p:nvGrpSpPr>
          <p:cNvPr id="15" name="Группа 14"/>
          <p:cNvGrpSpPr/>
          <p:nvPr/>
        </p:nvGrpSpPr>
        <p:grpSpPr>
          <a:xfrm>
            <a:off x="6732240" y="0"/>
            <a:ext cx="2411760" cy="692696"/>
            <a:chOff x="7165253" y="0"/>
            <a:chExt cx="1527941" cy="437662"/>
          </a:xfrm>
        </p:grpSpPr>
        <p:sp>
          <p:nvSpPr>
            <p:cNvPr id="16" name="Прямоугольник 15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7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39129790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425720" y="165925"/>
            <a:ext cx="6758528" cy="628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000" b="1" dirty="0"/>
              <a:t>Календари</a:t>
            </a:r>
            <a:endParaRPr lang="ru-RU" sz="30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51520" y="1628800"/>
            <a:ext cx="36004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6213" indent="-176213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2000" dirty="0" smtClean="0">
                <a:latin typeface="Calibri"/>
                <a:cs typeface="Calibri"/>
              </a:rPr>
              <a:t>Планирование </a:t>
            </a:r>
            <a:r>
              <a:rPr lang="ru-RU" sz="2000" dirty="0">
                <a:latin typeface="Calibri"/>
                <a:cs typeface="Calibri"/>
              </a:rPr>
              <a:t>рабочего времени</a:t>
            </a:r>
          </a:p>
          <a:p>
            <a:pPr marL="176213" indent="-176213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2000" dirty="0" smtClean="0">
                <a:latin typeface="Calibri"/>
                <a:cs typeface="Calibri"/>
              </a:rPr>
              <a:t>Напоминания </a:t>
            </a:r>
            <a:r>
              <a:rPr lang="ru-RU" sz="2000" dirty="0">
                <a:latin typeface="Calibri"/>
                <a:cs typeface="Calibri"/>
              </a:rPr>
              <a:t>о предстоящих событиях </a:t>
            </a:r>
          </a:p>
          <a:p>
            <a:pPr marL="176213" indent="-176213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2000" dirty="0" smtClean="0">
                <a:latin typeface="Calibri"/>
                <a:cs typeface="Calibri"/>
              </a:rPr>
              <a:t>Доступность с мобильных </a:t>
            </a:r>
            <a:r>
              <a:rPr lang="ru-RU" sz="2000" dirty="0" err="1" smtClean="0">
                <a:latin typeface="Calibri"/>
                <a:cs typeface="Calibri"/>
              </a:rPr>
              <a:t>устррйств</a:t>
            </a:r>
            <a:endParaRPr lang="ru-RU" sz="2000" dirty="0">
              <a:latin typeface="Calibri"/>
              <a:cs typeface="Calibri"/>
            </a:endParaRPr>
          </a:p>
        </p:txBody>
      </p:sp>
      <p:pic>
        <p:nvPicPr>
          <p:cNvPr id="5122" name="Picture 2" descr="http://www.bitrix24.ru/images/content/calenda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4067" y="1582003"/>
            <a:ext cx="5067014" cy="3245730"/>
          </a:xfrm>
          <a:prstGeom prst="rect">
            <a:avLst/>
          </a:prstGeom>
          <a:noFill/>
          <a:ln w="3175">
            <a:solidFill>
              <a:schemeClr val="bg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Группа 7"/>
          <p:cNvGrpSpPr/>
          <p:nvPr/>
        </p:nvGrpSpPr>
        <p:grpSpPr>
          <a:xfrm>
            <a:off x="6732240" y="0"/>
            <a:ext cx="2411760" cy="692696"/>
            <a:chOff x="7165253" y="0"/>
            <a:chExt cx="1527941" cy="437662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3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0276146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395536" y="165954"/>
            <a:ext cx="6758528" cy="628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000" b="1" dirty="0" smtClean="0"/>
              <a:t>Внутренние коммуникации</a:t>
            </a:r>
            <a:endParaRPr lang="en-US" sz="3000" b="1" dirty="0">
              <a:latin typeface="Verdana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76479" y="1234716"/>
            <a:ext cx="3817330" cy="366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6213" indent="-176213">
              <a:buFont typeface="Arial" pitchFamily="34" charset="0"/>
              <a:buChar char="•"/>
            </a:pPr>
            <a:r>
              <a:rPr lang="ru-RU" sz="2400" dirty="0" smtClean="0"/>
              <a:t>«Живая лента»</a:t>
            </a:r>
          </a:p>
          <a:p>
            <a:endParaRPr lang="ru-RU" sz="2400" dirty="0" smtClean="0"/>
          </a:p>
          <a:p>
            <a:pPr marL="176213" indent="-176213">
              <a:buFont typeface="Arial" pitchFamily="34" charset="0"/>
              <a:buChar char="•"/>
            </a:pPr>
            <a:r>
              <a:rPr lang="ru-RU" sz="2400" dirty="0" smtClean="0"/>
              <a:t> Сообщения, звонки и </a:t>
            </a:r>
            <a:r>
              <a:rPr lang="ru-RU" sz="2400" dirty="0" err="1" smtClean="0"/>
              <a:t>видеозвонки</a:t>
            </a:r>
            <a:r>
              <a:rPr lang="ru-RU" sz="2400" dirty="0" smtClean="0"/>
              <a:t> </a:t>
            </a:r>
            <a:r>
              <a:rPr lang="ru-RU" sz="2400" dirty="0"/>
              <a:t>с помощью встроенного </a:t>
            </a:r>
            <a:r>
              <a:rPr lang="ru-RU" sz="2400" dirty="0" smtClean="0"/>
              <a:t>мессенджера</a:t>
            </a:r>
          </a:p>
          <a:p>
            <a:endParaRPr lang="ru-RU" sz="2400" dirty="0" smtClean="0"/>
          </a:p>
          <a:p>
            <a:pPr marL="176213" indent="-176213">
              <a:buFont typeface="Arial" pitchFamily="34" charset="0"/>
              <a:buChar char="•"/>
            </a:pPr>
            <a:r>
              <a:rPr lang="ru-RU" sz="2400" dirty="0" smtClean="0"/>
              <a:t>Обмен файлами в «Живой ленте» и мессенджере</a:t>
            </a:r>
            <a:endParaRPr lang="ru-RU" sz="2400" dirty="0"/>
          </a:p>
          <a:p>
            <a:pPr marL="176213" indent="-176213">
              <a:buFont typeface="Arial" pitchFamily="34" charset="0"/>
              <a:buChar char="•"/>
            </a:pPr>
            <a:endParaRPr lang="ru-RU" sz="2000" dirty="0"/>
          </a:p>
          <a:p>
            <a:pPr marL="176213" indent="-176213">
              <a:buFont typeface="Arial" pitchFamily="34" charset="0"/>
              <a:buChar char="•"/>
            </a:pPr>
            <a:endParaRPr lang="ru-RU" sz="20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179512" y="2420888"/>
            <a:ext cx="381642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6213" indent="-176213">
              <a:buFont typeface="Arial" pitchFamily="34" charset="0"/>
              <a:buChar char="•"/>
            </a:pPr>
            <a:endParaRPr lang="ru-RU" sz="2000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297690" y="3852597"/>
            <a:ext cx="381551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6213" indent="-176213">
              <a:buFont typeface="Arial" pitchFamily="34" charset="0"/>
              <a:buChar char="•"/>
            </a:pPr>
            <a:endParaRPr lang="ru-RU" sz="2000" dirty="0"/>
          </a:p>
        </p:txBody>
      </p:sp>
      <p:grpSp>
        <p:nvGrpSpPr>
          <p:cNvPr id="20" name="Группа 19"/>
          <p:cNvGrpSpPr/>
          <p:nvPr/>
        </p:nvGrpSpPr>
        <p:grpSpPr>
          <a:xfrm>
            <a:off x="4716016" y="1331079"/>
            <a:ext cx="3627396" cy="4320480"/>
            <a:chOff x="258314" y="1001334"/>
            <a:chExt cx="3386684" cy="3919802"/>
          </a:xfrm>
        </p:grpSpPr>
        <p:pic>
          <p:nvPicPr>
            <p:cNvPr id="21" name="Изображение 7"/>
            <p:cNvPicPr>
              <a:picLocks noChangeAspect="1"/>
            </p:cNvPicPr>
            <p:nvPr/>
          </p:nvPicPr>
          <p:blipFill rotWithShape="1">
            <a:blip r:embed="rId3"/>
            <a:srcRect t="3139" b="40245"/>
            <a:stretch/>
          </p:blipFill>
          <p:spPr>
            <a:xfrm>
              <a:off x="258314" y="1001334"/>
              <a:ext cx="3386627" cy="3919802"/>
            </a:xfrm>
            <a:prstGeom prst="roundRect">
              <a:avLst>
                <a:gd name="adj" fmla="val 1496"/>
              </a:avLst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2" name="Изображение 8" descr="Снимок экрана 2013-09-24 в 11.41.32.png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527"/>
            <a:stretch/>
          </p:blipFill>
          <p:spPr>
            <a:xfrm>
              <a:off x="2901086" y="2830239"/>
              <a:ext cx="743912" cy="1006647"/>
            </a:xfrm>
            <a:prstGeom prst="rect">
              <a:avLst/>
            </a:prstGeom>
          </p:spPr>
        </p:pic>
        <p:pic>
          <p:nvPicPr>
            <p:cNvPr id="23" name="Изображение 9" descr="Снимок экрана 2013-09-24 в 12.03.55.png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2003" t="-37526" r="-132003" b="40453"/>
            <a:stretch/>
          </p:blipFill>
          <p:spPr>
            <a:xfrm>
              <a:off x="947694" y="2921526"/>
              <a:ext cx="1948298" cy="1984432"/>
            </a:xfrm>
            <a:prstGeom prst="rect">
              <a:avLst/>
            </a:prstGeom>
          </p:spPr>
        </p:pic>
      </p:grpSp>
      <p:pic>
        <p:nvPicPr>
          <p:cNvPr id="24" name="Изображение 19" descr="Снимок экрана 2013-09-24 в 16.48.29.pn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8" t="10974" r="11236" b="11478"/>
          <a:stretch/>
        </p:blipFill>
        <p:spPr>
          <a:xfrm>
            <a:off x="4959036" y="2051159"/>
            <a:ext cx="2824205" cy="161819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5" name="Группа 24"/>
          <p:cNvGrpSpPr/>
          <p:nvPr/>
        </p:nvGrpSpPr>
        <p:grpSpPr>
          <a:xfrm>
            <a:off x="6732240" y="0"/>
            <a:ext cx="2411760" cy="692696"/>
            <a:chOff x="7165253" y="0"/>
            <a:chExt cx="1527941" cy="437662"/>
          </a:xfrm>
        </p:grpSpPr>
        <p:sp>
          <p:nvSpPr>
            <p:cNvPr id="26" name="Прямоугольник 25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27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8" name="Рисунок 2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5230575"/>
            <a:ext cx="1867884" cy="1396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79299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425720" y="165925"/>
            <a:ext cx="6758528" cy="628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000" b="1" dirty="0" smtClean="0"/>
              <a:t>Управление задачами</a:t>
            </a:r>
            <a:endParaRPr lang="en-US" sz="3000" b="1" dirty="0" smtClean="0">
              <a:latin typeface="Verdana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55576" y="1484784"/>
            <a:ext cx="3418141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6213" indent="-176213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ru-RU" sz="2400" dirty="0" smtClean="0"/>
              <a:t>Совместная работа над задачами</a:t>
            </a:r>
          </a:p>
          <a:p>
            <a:pPr marL="176213" indent="-176213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ru-RU" sz="2400" dirty="0" smtClean="0"/>
              <a:t>Сроки, статусы, ответственные по задачам </a:t>
            </a:r>
          </a:p>
          <a:p>
            <a:pPr marL="176213" indent="-176213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ru-RU" sz="2400" dirty="0" smtClean="0"/>
              <a:t>Отчеты руководителю</a:t>
            </a:r>
          </a:p>
          <a:p>
            <a:pPr marL="176213" indent="-176213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ru-RU" sz="2400" dirty="0"/>
              <a:t>Интеграция задач с календарями</a:t>
            </a:r>
          </a:p>
          <a:p>
            <a:pPr marL="176213" indent="-176213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endParaRPr lang="ru-RU" sz="2000" dirty="0" smtClean="0"/>
          </a:p>
        </p:txBody>
      </p:sp>
      <p:pic>
        <p:nvPicPr>
          <p:cNvPr id="12" name="Изображение 11"/>
          <p:cNvPicPr>
            <a:picLocks noChangeAspect="1"/>
          </p:cNvPicPr>
          <p:nvPr/>
        </p:nvPicPr>
        <p:blipFill rotWithShape="1">
          <a:blip r:embed="rId3"/>
          <a:srcRect l="16251" r="3555" b="33876"/>
          <a:stretch/>
        </p:blipFill>
        <p:spPr>
          <a:xfrm>
            <a:off x="4355976" y="1916832"/>
            <a:ext cx="4619706" cy="3240360"/>
          </a:xfrm>
          <a:prstGeom prst="rect">
            <a:avLst/>
          </a:prstGeom>
        </p:spPr>
      </p:pic>
      <p:grpSp>
        <p:nvGrpSpPr>
          <p:cNvPr id="13" name="Группа 12"/>
          <p:cNvGrpSpPr/>
          <p:nvPr/>
        </p:nvGrpSpPr>
        <p:grpSpPr>
          <a:xfrm>
            <a:off x="6732240" y="0"/>
            <a:ext cx="2411760" cy="692696"/>
            <a:chOff x="7165253" y="0"/>
            <a:chExt cx="1527941" cy="437662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5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5117168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323528" y="11273"/>
            <a:ext cx="5757174" cy="997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/>
              <a:t>Мобильный портал</a:t>
            </a:r>
            <a:endParaRPr lang="en-US" sz="2800" b="1" dirty="0" smtClean="0">
              <a:latin typeface="Verdana" pitchFamily="34" charset="0"/>
            </a:endParaRPr>
          </a:p>
        </p:txBody>
      </p:sp>
      <p:pic>
        <p:nvPicPr>
          <p:cNvPr id="10" name="Изображение 9"/>
          <p:cNvPicPr>
            <a:picLocks noChangeAspect="1"/>
          </p:cNvPicPr>
          <p:nvPr/>
        </p:nvPicPr>
        <p:blipFill rotWithShape="1">
          <a:blip r:embed="rId2" cstate="print"/>
          <a:srcRect l="12897" t="12388" r="10003" b="49906"/>
          <a:stretch/>
        </p:blipFill>
        <p:spPr>
          <a:xfrm>
            <a:off x="502570" y="5729064"/>
            <a:ext cx="1800578" cy="727522"/>
          </a:xfrm>
          <a:prstGeom prst="rect">
            <a:avLst/>
          </a:prstGeom>
        </p:spPr>
      </p:pic>
      <p:pic>
        <p:nvPicPr>
          <p:cNvPr id="14" name="Изображение 13"/>
          <p:cNvPicPr>
            <a:picLocks noChangeAspect="1"/>
          </p:cNvPicPr>
          <p:nvPr/>
        </p:nvPicPr>
        <p:blipFill rotWithShape="1">
          <a:blip r:embed="rId3" cstate="print"/>
          <a:srcRect l="15451" t="31373" r="16097" b="32173"/>
          <a:stretch/>
        </p:blipFill>
        <p:spPr>
          <a:xfrm>
            <a:off x="2483768" y="5805264"/>
            <a:ext cx="1676401" cy="575970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4644008" y="1556792"/>
            <a:ext cx="4392488" cy="44781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spcBef>
                <a:spcPts val="600"/>
              </a:spcBef>
              <a:buFont typeface="Arial"/>
              <a:buChar char="•"/>
            </a:pPr>
            <a:r>
              <a:rPr lang="ru-RU" sz="2400" b="0" dirty="0">
                <a:latin typeface="Calibri"/>
                <a:cs typeface="Calibri"/>
              </a:rPr>
              <a:t>Живая </a:t>
            </a:r>
            <a:r>
              <a:rPr lang="ru-RU" sz="2400" b="0" dirty="0" smtClean="0">
                <a:latin typeface="Calibri"/>
                <a:cs typeface="Calibri"/>
              </a:rPr>
              <a:t>лента</a:t>
            </a:r>
          </a:p>
          <a:p>
            <a:pPr marL="171450" indent="-171450">
              <a:spcBef>
                <a:spcPts val="600"/>
              </a:spcBef>
              <a:buFont typeface="Arial"/>
              <a:buChar char="•"/>
            </a:pPr>
            <a:r>
              <a:rPr lang="ru-RU" sz="2400" b="0" dirty="0" smtClean="0">
                <a:latin typeface="Calibri"/>
                <a:cs typeface="Calibri"/>
              </a:rPr>
              <a:t>Управление </a:t>
            </a:r>
            <a:r>
              <a:rPr lang="ru-RU" sz="2400" b="0" dirty="0">
                <a:latin typeface="Calibri"/>
                <a:cs typeface="Calibri"/>
              </a:rPr>
              <a:t>задачами</a:t>
            </a:r>
          </a:p>
          <a:p>
            <a:pPr marL="171450" indent="-171450">
              <a:spcBef>
                <a:spcPts val="600"/>
              </a:spcBef>
              <a:buFont typeface="Arial"/>
              <a:buChar char="•"/>
            </a:pPr>
            <a:r>
              <a:rPr lang="ru-RU" sz="2400" b="0" dirty="0">
                <a:latin typeface="Calibri"/>
                <a:cs typeface="Calibri"/>
              </a:rPr>
              <a:t>Работа с </a:t>
            </a:r>
            <a:r>
              <a:rPr lang="ru-RU" sz="2400" b="0" dirty="0" smtClean="0">
                <a:latin typeface="Calibri"/>
                <a:cs typeface="Calibri"/>
              </a:rPr>
              <a:t>файлами</a:t>
            </a:r>
          </a:p>
          <a:p>
            <a:pPr marL="171450" indent="-171450">
              <a:spcBef>
                <a:spcPts val="600"/>
              </a:spcBef>
              <a:buFont typeface="Arial"/>
              <a:buChar char="•"/>
            </a:pPr>
            <a:r>
              <a:rPr lang="ru-RU" sz="2400" b="0" dirty="0" smtClean="0">
                <a:latin typeface="Calibri"/>
                <a:cs typeface="Calibri"/>
              </a:rPr>
              <a:t>Мгновенные сообщения</a:t>
            </a:r>
            <a:endParaRPr lang="ru-RU" sz="2400" b="0" dirty="0">
              <a:latin typeface="Calibri"/>
              <a:cs typeface="Calibri"/>
            </a:endParaRPr>
          </a:p>
          <a:p>
            <a:pPr marL="171450" indent="-171450">
              <a:spcBef>
                <a:spcPts val="600"/>
              </a:spcBef>
              <a:buFont typeface="Arial"/>
              <a:buChar char="•"/>
            </a:pPr>
            <a:r>
              <a:rPr lang="ru-RU" sz="2400" b="0" dirty="0">
                <a:latin typeface="Calibri"/>
                <a:cs typeface="Calibri"/>
              </a:rPr>
              <a:t>Контакты </a:t>
            </a:r>
            <a:r>
              <a:rPr lang="ru-RU" sz="2400" b="0" dirty="0" smtClean="0">
                <a:latin typeface="Calibri"/>
                <a:cs typeface="Calibri"/>
              </a:rPr>
              <a:t>сотрудников</a:t>
            </a:r>
            <a:endParaRPr lang="en-US" sz="2400" b="0" dirty="0" smtClean="0">
              <a:latin typeface="Calibri"/>
              <a:cs typeface="Calibri"/>
            </a:endParaRPr>
          </a:p>
          <a:p>
            <a:pPr marL="171450" indent="-171450">
              <a:spcBef>
                <a:spcPts val="600"/>
              </a:spcBef>
              <a:buFont typeface="Arial"/>
              <a:buChar char="•"/>
            </a:pPr>
            <a:r>
              <a:rPr lang="ru-RU" sz="2400" b="0" dirty="0" smtClean="0">
                <a:latin typeface="Calibri"/>
                <a:cs typeface="Calibri"/>
              </a:rPr>
              <a:t>Рабочие группы</a:t>
            </a:r>
            <a:endParaRPr lang="ru-RU" sz="2400" b="0" dirty="0">
              <a:latin typeface="Calibri"/>
              <a:cs typeface="Calibri"/>
            </a:endParaRPr>
          </a:p>
          <a:p>
            <a:pPr marL="171450" indent="-171450">
              <a:spcBef>
                <a:spcPts val="600"/>
              </a:spcBef>
              <a:buFont typeface="Arial"/>
              <a:buChar char="•"/>
            </a:pPr>
            <a:r>
              <a:rPr lang="ru-RU" sz="2400" b="0" dirty="0" err="1">
                <a:latin typeface="Calibri"/>
                <a:cs typeface="Calibri"/>
              </a:rPr>
              <a:t>Push</a:t>
            </a:r>
            <a:r>
              <a:rPr lang="ru-RU" sz="2400" b="0" dirty="0">
                <a:latin typeface="Calibri"/>
                <a:cs typeface="Calibri"/>
              </a:rPr>
              <a:t>-</a:t>
            </a:r>
            <a:r>
              <a:rPr lang="ru-RU" sz="2400" b="0" dirty="0" smtClean="0">
                <a:latin typeface="Calibri"/>
                <a:cs typeface="Calibri"/>
              </a:rPr>
              <a:t>уведомления  </a:t>
            </a:r>
          </a:p>
          <a:p>
            <a:pPr marL="171450" indent="-171450">
              <a:spcBef>
                <a:spcPts val="600"/>
              </a:spcBef>
              <a:buFont typeface="Arial"/>
              <a:buChar char="•"/>
            </a:pPr>
            <a:r>
              <a:rPr lang="ru-RU" sz="2400" dirty="0" smtClean="0">
                <a:latin typeface="Calibri"/>
                <a:cs typeface="Calibri"/>
              </a:rPr>
              <a:t>Работа в </a:t>
            </a:r>
            <a:r>
              <a:rPr lang="ru-RU" sz="2400" dirty="0" err="1" smtClean="0">
                <a:latin typeface="Calibri"/>
                <a:cs typeface="Calibri"/>
              </a:rPr>
              <a:t>офлайне</a:t>
            </a:r>
            <a:endParaRPr lang="ru-RU" sz="2400" dirty="0" smtClean="0">
              <a:latin typeface="Calibri"/>
              <a:cs typeface="Calibri"/>
            </a:endParaRPr>
          </a:p>
          <a:p>
            <a:pPr marL="171450" indent="-171450">
              <a:spcBef>
                <a:spcPts val="600"/>
              </a:spcBef>
              <a:buFont typeface="Arial"/>
              <a:buChar char="•"/>
            </a:pPr>
            <a:endParaRPr lang="ru-RU" sz="2400" b="0" dirty="0" smtClean="0">
              <a:latin typeface="Calibri"/>
              <a:cs typeface="Calibri"/>
            </a:endParaRPr>
          </a:p>
          <a:p>
            <a:pPr>
              <a:spcBef>
                <a:spcPts val="600"/>
              </a:spcBef>
            </a:pPr>
            <a:endParaRPr lang="ru-RU" sz="2400" b="0" dirty="0">
              <a:solidFill>
                <a:srgbClr val="F53830"/>
              </a:solidFill>
              <a:latin typeface="Calibri"/>
              <a:cs typeface="Calibri"/>
            </a:endParaRPr>
          </a:p>
        </p:txBody>
      </p:sp>
      <p:grpSp>
        <p:nvGrpSpPr>
          <p:cNvPr id="16" name="Группа 15"/>
          <p:cNvGrpSpPr/>
          <p:nvPr/>
        </p:nvGrpSpPr>
        <p:grpSpPr>
          <a:xfrm>
            <a:off x="395536" y="1484784"/>
            <a:ext cx="2026251" cy="3513347"/>
            <a:chOff x="762000" y="57150"/>
            <a:chExt cx="2966408" cy="5143500"/>
          </a:xfrm>
        </p:grpSpPr>
        <p:pic>
          <p:nvPicPr>
            <p:cNvPr id="17" name="Изображение 16" descr="df9a60c34480833348edd9f5a957a41a.jpg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97" r="27771"/>
            <a:stretch/>
          </p:blipFill>
          <p:spPr>
            <a:xfrm>
              <a:off x="762000" y="57150"/>
              <a:ext cx="2966408" cy="5143500"/>
            </a:xfrm>
            <a:prstGeom prst="rect">
              <a:avLst/>
            </a:prstGeom>
          </p:spPr>
        </p:pic>
        <p:pic>
          <p:nvPicPr>
            <p:cNvPr id="18" name="Изображение 17" descr="Screenshot_2012-11-27-21-12-04.png"/>
            <p:cNvPicPr>
              <a:picLocks noChangeAspect="1"/>
            </p:cNvPicPr>
            <p:nvPr/>
          </p:nvPicPr>
          <p:blipFill rotWithShape="1">
            <a:blip r:embed="rId5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47"/>
            <a:stretch/>
          </p:blipFill>
          <p:spPr>
            <a:xfrm>
              <a:off x="1121376" y="571158"/>
              <a:ext cx="2282621" cy="4043933"/>
            </a:xfrm>
            <a:prstGeom prst="rect">
              <a:avLst/>
            </a:prstGeom>
          </p:spPr>
        </p:pic>
      </p:grpSp>
      <p:pic>
        <p:nvPicPr>
          <p:cNvPr id="19" name="Изображение 18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555776" y="1916832"/>
            <a:ext cx="1563935" cy="3053069"/>
          </a:xfrm>
          <a:prstGeom prst="rect">
            <a:avLst/>
          </a:prstGeom>
        </p:spPr>
      </p:pic>
      <p:grpSp>
        <p:nvGrpSpPr>
          <p:cNvPr id="20" name="Группа 19"/>
          <p:cNvGrpSpPr/>
          <p:nvPr/>
        </p:nvGrpSpPr>
        <p:grpSpPr>
          <a:xfrm>
            <a:off x="6732240" y="0"/>
            <a:ext cx="2411760" cy="692696"/>
            <a:chOff x="7165253" y="0"/>
            <a:chExt cx="1527941" cy="437662"/>
          </a:xfrm>
        </p:grpSpPr>
        <p:sp>
          <p:nvSpPr>
            <p:cNvPr id="21" name="Прямоугольник 20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22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17982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9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149350"/>
            <a:ext cx="8915400" cy="1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2" name="Rectangle 2"/>
          <p:cNvSpPr txBox="1">
            <a:spLocks noChangeArrowheads="1"/>
          </p:cNvSpPr>
          <p:nvPr/>
        </p:nvSpPr>
        <p:spPr bwMode="auto">
          <a:xfrm>
            <a:off x="179512" y="404664"/>
            <a:ext cx="6191816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2800" b="1" dirty="0" smtClean="0">
                <a:latin typeface="Calibri" pitchFamily="34" charset="0"/>
              </a:rPr>
              <a:t>Преимущества решений «1С-Битрикс»</a:t>
            </a:r>
            <a:endParaRPr lang="en-US" sz="2800" b="1" dirty="0">
              <a:latin typeface="Verdana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67544" y="1412776"/>
            <a:ext cx="790773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/>
              <a:t> </a:t>
            </a:r>
            <a:r>
              <a:rPr lang="ru-RU" sz="3200" dirty="0"/>
              <a:t> </a:t>
            </a:r>
            <a:endParaRPr lang="ru-RU" sz="32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400" dirty="0" smtClean="0"/>
              <a:t>Комплексные готовые решения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400" dirty="0" smtClean="0"/>
              <a:t>Соответствие Законодательству РФ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ru-RU" sz="2400" dirty="0" smtClean="0"/>
              <a:t>Высокая безопасность</a:t>
            </a:r>
            <a:endParaRPr lang="ru-RU" sz="2400" dirty="0"/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ru-RU" sz="2400" dirty="0" smtClean="0"/>
              <a:t>Быстрый срок внедрения</a:t>
            </a:r>
          </a:p>
        </p:txBody>
      </p:sp>
      <p:grpSp>
        <p:nvGrpSpPr>
          <p:cNvPr id="4" name="Группа 8"/>
          <p:cNvGrpSpPr/>
          <p:nvPr/>
        </p:nvGrpSpPr>
        <p:grpSpPr>
          <a:xfrm>
            <a:off x="6372200" y="0"/>
            <a:ext cx="2418301" cy="692696"/>
            <a:chOff x="7165253" y="0"/>
            <a:chExt cx="1527941" cy="437662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1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4077072"/>
            <a:ext cx="3800658" cy="229802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83568" y="5445224"/>
            <a:ext cx="39604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hlinkClick r:id="rId6"/>
              </a:rPr>
              <a:t>http://www.1c-bitrix.ru/solutions/gov</a:t>
            </a:r>
            <a:r>
              <a:rPr lang="ru-RU" dirty="0" smtClean="0">
                <a:hlinkClick r:id="rId6"/>
              </a:rPr>
              <a:t>/</a:t>
            </a:r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1751179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Изображение 10" descr="226482_print.jpg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7023" y="-1"/>
            <a:ext cx="9184535" cy="6874831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0" y="-25933"/>
            <a:ext cx="9171023" cy="6846727"/>
          </a:xfrm>
          <a:prstGeom prst="rect">
            <a:avLst/>
          </a:prstGeom>
          <a:solidFill>
            <a:srgbClr val="FFFFFF">
              <a:alpha val="71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30238"/>
            <a:endParaRPr lang="ru-RU" b="1" smtClean="0">
              <a:solidFill>
                <a:schemeClr val="tx1"/>
              </a:solidFill>
            </a:endParaRPr>
          </a:p>
          <a:p>
            <a:pPr marL="630238"/>
            <a:endParaRPr lang="ru-RU" b="1" smtClean="0">
              <a:solidFill>
                <a:schemeClr val="tx1"/>
              </a:solidFill>
            </a:endParaRPr>
          </a:p>
          <a:p>
            <a:pPr marL="630238"/>
            <a:endParaRPr lang="ru-RU" b="1" smtClean="0">
              <a:solidFill>
                <a:schemeClr val="tx1"/>
              </a:solidFill>
            </a:endParaRPr>
          </a:p>
          <a:p>
            <a:pPr marL="630238"/>
            <a:endParaRPr lang="ru-RU" b="1" smtClean="0">
              <a:solidFill>
                <a:schemeClr val="tx1"/>
              </a:solidFill>
            </a:endParaRPr>
          </a:p>
          <a:p>
            <a:pPr marL="630238"/>
            <a:endParaRPr lang="ru-RU" b="1" smtClean="0">
              <a:solidFill>
                <a:schemeClr val="tx1"/>
              </a:solidFill>
            </a:endParaRPr>
          </a:p>
          <a:p>
            <a:pPr marL="630238"/>
            <a:endParaRPr lang="ru-RU" b="1" smtClean="0">
              <a:solidFill>
                <a:schemeClr val="tx1"/>
              </a:solidFill>
            </a:endParaRPr>
          </a:p>
          <a:p>
            <a:pPr marL="630238"/>
            <a:endParaRPr lang="ru-RU" b="1" smtClean="0">
              <a:solidFill>
                <a:schemeClr val="tx1"/>
              </a:solidFill>
            </a:endParaRPr>
          </a:p>
          <a:p>
            <a:pPr marL="630238"/>
            <a:endParaRPr lang="ru-RU" sz="1200" b="1" dirty="0" smtClean="0">
              <a:solidFill>
                <a:schemeClr val="tx1"/>
              </a:solidFill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232886" y="116632"/>
            <a:ext cx="8229600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0754177"/>
              </p:ext>
            </p:extLst>
          </p:nvPr>
        </p:nvGraphicFramePr>
        <p:xfrm>
          <a:off x="755576" y="1667206"/>
          <a:ext cx="8064896" cy="4307840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6552728"/>
                <a:gridCol w="1512168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Редакция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bg1"/>
                          </a:solidFill>
                        </a:rPr>
                        <a:t>Новая цена, руб.</a:t>
                      </a:r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129222">
                <a:tc>
                  <a:txBody>
                    <a:bodyPr/>
                    <a:lstStyle/>
                    <a:p>
                      <a:pPr algn="r"/>
                      <a:endParaRPr lang="ru-RU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Официальный сайт государственной организации (базовый и расширенный)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59 900/ 99 900</a:t>
                      </a:r>
                      <a:endParaRPr lang="ru-RU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Портал открытых данных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49 900</a:t>
                      </a:r>
                      <a:endParaRPr lang="ru-RU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Мобильное приложение «Мой город» (включая моб. платформу)</a:t>
                      </a:r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68</a:t>
                      </a:r>
                      <a:r>
                        <a:rPr lang="ru-RU" b="1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b="1" dirty="0" smtClean="0">
                          <a:solidFill>
                            <a:schemeClr val="tx1"/>
                          </a:solidFill>
                        </a:rPr>
                        <a:t>900 </a:t>
                      </a:r>
                      <a:endParaRPr lang="ru-RU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Внутренний</a:t>
                      </a:r>
                      <a:r>
                        <a:rPr lang="ru-RU" baseline="0" dirty="0" smtClean="0"/>
                        <a:t> портал государственной организации </a:t>
                      </a:r>
                      <a:br>
                        <a:rPr lang="ru-RU" baseline="0" dirty="0" smtClean="0"/>
                      </a:br>
                      <a:r>
                        <a:rPr lang="ru-RU" baseline="0" dirty="0" smtClean="0"/>
                        <a:t>(25 пользователей)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149 900</a:t>
                      </a:r>
                      <a:endParaRPr lang="ru-RU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Дополнительный пользователь для портала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1 190</a:t>
                      </a:r>
                      <a:endParaRPr lang="ru-RU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b="0" dirty="0" smtClean="0"/>
                        <a:t>Расширение на</a:t>
                      </a:r>
                      <a:r>
                        <a:rPr lang="ru-RU" b="0" baseline="0" dirty="0" smtClean="0"/>
                        <a:t> неограниченное количество пользователей  </a:t>
                      </a:r>
                      <a:br>
                        <a:rPr lang="ru-RU" b="0" baseline="0" dirty="0" smtClean="0"/>
                      </a:br>
                      <a:r>
                        <a:rPr lang="ru-RU" b="0" baseline="0" dirty="0" err="1" smtClean="0"/>
                        <a:t>вн</a:t>
                      </a:r>
                      <a:r>
                        <a:rPr lang="ru-RU" b="0" baseline="0" dirty="0" smtClean="0"/>
                        <a:t>. портала</a:t>
                      </a:r>
                      <a:endParaRPr lang="ru-RU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1" dirty="0" smtClean="0"/>
                        <a:t>509 150</a:t>
                      </a:r>
                      <a:endParaRPr lang="ru-RU" sz="1800" b="1" dirty="0"/>
                    </a:p>
                  </a:txBody>
                  <a:tcPr/>
                </a:tc>
              </a:tr>
            </a:tbl>
          </a:graphicData>
        </a:graphic>
      </p:graphicFrame>
      <p:grpSp>
        <p:nvGrpSpPr>
          <p:cNvPr id="13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5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TextBox 2"/>
          <p:cNvSpPr txBox="1"/>
          <p:nvPr/>
        </p:nvSpPr>
        <p:spPr>
          <a:xfrm>
            <a:off x="971600" y="430701"/>
            <a:ext cx="34750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/>
              <a:t>Цены с 01.03.2015г.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259403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677">
        <p:fade/>
      </p:transition>
    </mc:Choice>
    <mc:Fallback xmlns="">
      <p:transition spd="med" advTm="1267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Box 10"/>
          <p:cNvSpPr txBox="1">
            <a:spLocks noChangeArrowheads="1"/>
          </p:cNvSpPr>
          <p:nvPr/>
        </p:nvSpPr>
        <p:spPr bwMode="auto">
          <a:xfrm>
            <a:off x="539552" y="1916832"/>
            <a:ext cx="5833938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4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«Не заставляйте меня думать»</a:t>
            </a:r>
          </a:p>
          <a:p>
            <a:pPr eaLnBrk="1" hangingPunct="1"/>
            <a:r>
              <a:rPr lang="ru-RU" sz="4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Стив Круг</a:t>
            </a:r>
            <a:endParaRPr lang="ru-RU" sz="4400" dirty="0" smtClean="0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6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9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0" y="113184"/>
            <a:ext cx="269626" cy="23083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 </a:t>
            </a:r>
            <a:r>
              <a:rPr kumimoji="0" lang="ru-RU" altLang="ru-RU" sz="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074" name="Picture 2" descr="http://static1.ozone.ru/multimedia/books_covers/100072845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2802239"/>
            <a:ext cx="1905000" cy="2476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971600" y="5661248"/>
            <a:ext cx="55446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http://www.ozon.ru/context/detail/id/3795618/</a:t>
            </a:r>
          </a:p>
        </p:txBody>
      </p:sp>
    </p:spTree>
    <p:extLst>
      <p:ext uri="{BB962C8B-B14F-4D97-AF65-F5344CB8AC3E}">
        <p14:creationId xmlns:p14="http://schemas.microsoft.com/office/powerpoint/2010/main" val="2189932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956"/>
            <a:ext cx="9144000" cy="6861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Скругленный прямоугольник 10"/>
          <p:cNvSpPr/>
          <p:nvPr/>
        </p:nvSpPr>
        <p:spPr bwMode="auto">
          <a:xfrm>
            <a:off x="0" y="0"/>
            <a:ext cx="4724400" cy="6858000"/>
          </a:xfrm>
          <a:prstGeom prst="roundRect">
            <a:avLst>
              <a:gd name="adj" fmla="val 0"/>
            </a:avLst>
          </a:prstGeom>
          <a:solidFill>
            <a:srgbClr val="FFFFFF">
              <a:alpha val="80000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200" b="1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378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-197168" y="134645"/>
            <a:ext cx="5431633" cy="645129"/>
          </a:xfrm>
        </p:spPr>
        <p:txBody>
          <a:bodyPr/>
          <a:lstStyle/>
          <a:p>
            <a:pPr eaLnBrk="1" hangingPunct="1"/>
            <a:r>
              <a:rPr lang="ru-RU" sz="28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Техническая поддержка</a:t>
            </a:r>
            <a:endParaRPr lang="en-US" sz="2800" b="1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7892" name="Прямоугольник 6"/>
          <p:cNvSpPr>
            <a:spLocks noChangeArrowheads="1"/>
          </p:cNvSpPr>
          <p:nvPr/>
        </p:nvSpPr>
        <p:spPr bwMode="auto">
          <a:xfrm>
            <a:off x="228600" y="1143000"/>
            <a:ext cx="388620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Направьте вопрос специалистам технической поддержки и </a:t>
            </a:r>
            <a:r>
              <a:rPr lang="ru-RU" sz="24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получите квалифицированную консультацию.</a:t>
            </a:r>
          </a:p>
        </p:txBody>
      </p:sp>
      <p:pic>
        <p:nvPicPr>
          <p:cNvPr id="9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Группа 7"/>
          <p:cNvGrpSpPr/>
          <p:nvPr/>
        </p:nvGrpSpPr>
        <p:grpSpPr>
          <a:xfrm>
            <a:off x="6156176" y="0"/>
            <a:ext cx="2418301" cy="692696"/>
            <a:chOff x="7165253" y="0"/>
            <a:chExt cx="1527941" cy="437662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2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54458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-15875"/>
            <a:ext cx="9177338" cy="6873875"/>
          </a:xfrm>
          <a:prstGeom prst="rect">
            <a:avLst/>
          </a:prstGeom>
          <a:solidFill>
            <a:schemeClr val="bg1">
              <a:alpha val="7803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Rectangle 3"/>
          <p:cNvSpPr>
            <a:spLocks noChangeArrowheads="1"/>
          </p:cNvSpPr>
          <p:nvPr/>
        </p:nvSpPr>
        <p:spPr bwMode="auto">
          <a:xfrm>
            <a:off x="1600200" y="2362200"/>
            <a:ext cx="5791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200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-12700" y="-15875"/>
            <a:ext cx="4356100" cy="1006475"/>
          </a:xfrm>
          <a:prstGeom prst="rect">
            <a:avLst/>
          </a:prstGeom>
          <a:solidFill>
            <a:schemeClr val="bg1">
              <a:alpha val="78000"/>
            </a:schemeClr>
          </a:solidFill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n-US" sz="3200" dirty="0" smtClean="0">
                <a:latin typeface="Calibri" pitchFamily="34" charset="0"/>
              </a:rPr>
              <a:t>    </a:t>
            </a:r>
            <a:r>
              <a:rPr lang="ru-RU" sz="3200" dirty="0" smtClean="0">
                <a:latin typeface="Calibri" pitchFamily="34" charset="0"/>
              </a:rPr>
              <a:t>Сайт </a:t>
            </a:r>
            <a:r>
              <a:rPr lang="ru-RU" sz="3200" dirty="0">
                <a:latin typeface="Calibri" pitchFamily="34" charset="0"/>
              </a:rPr>
              <a:t>создали. </a:t>
            </a:r>
            <a:endParaRPr lang="en-US" sz="3200" dirty="0" smtClean="0">
              <a:latin typeface="Calibri" pitchFamily="34" charset="0"/>
            </a:endParaRPr>
          </a:p>
          <a:p>
            <a:pPr algn="l">
              <a:defRPr/>
            </a:pPr>
            <a:r>
              <a:rPr lang="en-US" sz="3200" dirty="0" smtClean="0">
                <a:latin typeface="Calibri" pitchFamily="34" charset="0"/>
              </a:rPr>
              <a:t>    </a:t>
            </a:r>
            <a:r>
              <a:rPr lang="ru-RU" sz="3200" dirty="0" smtClean="0">
                <a:latin typeface="Calibri" pitchFamily="34" charset="0"/>
              </a:rPr>
              <a:t>Что </a:t>
            </a:r>
            <a:r>
              <a:rPr lang="ru-RU" sz="3200" dirty="0">
                <a:latin typeface="Calibri" pitchFamily="34" charset="0"/>
              </a:rPr>
              <a:t>дальше?</a:t>
            </a:r>
            <a:endParaRPr lang="en-US" sz="3200" dirty="0" smtClean="0">
              <a:latin typeface="Verdana" pitchFamily="34" charset="0"/>
            </a:endParaRPr>
          </a:p>
        </p:txBody>
      </p:sp>
      <p:sp>
        <p:nvSpPr>
          <p:cNvPr id="13317" name="Прямоугольник 10"/>
          <p:cNvSpPr>
            <a:spLocks noChangeArrowheads="1"/>
          </p:cNvSpPr>
          <p:nvPr/>
        </p:nvSpPr>
        <p:spPr bwMode="auto">
          <a:xfrm>
            <a:off x="-12700" y="990600"/>
            <a:ext cx="4356100" cy="5867400"/>
          </a:xfrm>
          <a:prstGeom prst="rect">
            <a:avLst/>
          </a:prstGeom>
          <a:solidFill>
            <a:schemeClr val="bg1">
              <a:alpha val="7803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4800" y="1574800"/>
            <a:ext cx="4038600" cy="4524375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ru-RU" sz="2400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Осталось:</a:t>
            </a:r>
          </a:p>
          <a:p>
            <a:pPr marL="285750" indent="-285750">
              <a:buFontTx/>
              <a:buBlip>
                <a:blip r:embed="rId4"/>
              </a:buBlip>
              <a:defRPr/>
            </a:pPr>
            <a:r>
              <a:rPr lang="ru-RU" sz="2400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 убрать ненужное</a:t>
            </a:r>
          </a:p>
          <a:p>
            <a:pPr marL="285750" indent="-285750">
              <a:buFontTx/>
              <a:buBlip>
                <a:blip r:embed="rId4"/>
              </a:buBlip>
              <a:defRPr/>
            </a:pPr>
            <a:r>
              <a:rPr lang="ru-RU" sz="2400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 добавить необходимое</a:t>
            </a:r>
          </a:p>
          <a:p>
            <a:pPr>
              <a:defRPr/>
            </a:pPr>
            <a:endParaRPr lang="ru-RU" sz="2400" dirty="0">
              <a:solidFill>
                <a:prstClr val="black"/>
              </a:solidFill>
              <a:latin typeface="Calibri" pitchFamily="34" charset="0"/>
              <a:cs typeface="Calibri" pitchFamily="34" charset="0"/>
            </a:endParaRPr>
          </a:p>
          <a:p>
            <a:pPr>
              <a:defRPr/>
            </a:pPr>
            <a:r>
              <a:rPr lang="ru-RU" sz="2400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В основе решения - полноценный «1С-Битрикс: управление сайтом», поэтому:</a:t>
            </a:r>
          </a:p>
          <a:p>
            <a:pPr marL="285750" indent="-285750">
              <a:buFontTx/>
              <a:buBlip>
                <a:blip r:embed="rId4"/>
              </a:buBlip>
              <a:defRPr/>
            </a:pPr>
            <a:r>
              <a:rPr lang="ru-RU" sz="2400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 можно модифицировать что угодно и как угодно</a:t>
            </a:r>
          </a:p>
          <a:p>
            <a:pPr marL="285750" indent="-285750">
              <a:buFontTx/>
              <a:buBlip>
                <a:blip r:embed="rId4"/>
              </a:buBlip>
              <a:defRPr/>
            </a:pPr>
            <a:r>
              <a:rPr lang="ru-RU" sz="2400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 управлять так же просто, как и создавать</a:t>
            </a:r>
          </a:p>
        </p:txBody>
      </p:sp>
    </p:spTree>
    <p:extLst>
      <p:ext uri="{BB962C8B-B14F-4D97-AF65-F5344CB8AC3E}">
        <p14:creationId xmlns:p14="http://schemas.microsoft.com/office/powerpoint/2010/main" val="188997525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Изображение 6" descr="10788888_l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 bwMode="auto">
          <a:xfrm>
            <a:off x="3957" y="1981200"/>
            <a:ext cx="9140044" cy="3048000"/>
          </a:xfrm>
          <a:prstGeom prst="rect">
            <a:avLst/>
          </a:prstGeom>
          <a:solidFill>
            <a:srgbClr val="FFFFFF">
              <a:alpha val="74902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57200" y="2420888"/>
            <a:ext cx="8686800" cy="2303512"/>
          </a:xfr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dirty="0" smtClean="0">
                <a:latin typeface="Calibri"/>
                <a:cs typeface="Calibri"/>
              </a:rPr>
              <a:t>Закажите внедрение сайта у партнеров 1С-Битрикс</a:t>
            </a:r>
          </a:p>
          <a:p>
            <a: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dirty="0">
                <a:latin typeface="Calibri"/>
                <a:cs typeface="Calibri"/>
              </a:rPr>
              <a:t/>
            </a:r>
            <a:br>
              <a:rPr lang="ru-RU" sz="2800" dirty="0">
                <a:latin typeface="Calibri"/>
                <a:cs typeface="Calibri"/>
              </a:rPr>
            </a:br>
            <a:r>
              <a:rPr lang="ru-RU" sz="2800" dirty="0" smtClean="0">
                <a:latin typeface="Calibri"/>
                <a:cs typeface="Calibri"/>
              </a:rPr>
              <a:t>Список партнеров есть на сайте </a:t>
            </a:r>
            <a:r>
              <a:rPr lang="en-US" sz="2800" dirty="0" smtClean="0">
                <a:latin typeface="Calibri"/>
                <a:cs typeface="Calibri"/>
              </a:rPr>
              <a:t>www.1c-bitrix.ru</a:t>
            </a:r>
            <a:endParaRPr lang="ru-RU" sz="2800" dirty="0">
              <a:latin typeface="Calibri"/>
              <a:cs typeface="Calibri"/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6156176" y="0"/>
            <a:ext cx="2418301" cy="692696"/>
            <a:chOff x="7165253" y="0"/>
            <a:chExt cx="1527941" cy="437662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9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95707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5" y="1206350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425720" y="221233"/>
            <a:ext cx="5822680" cy="8660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dirty="0" smtClean="0">
                <a:latin typeface="Calibri" pitchFamily="34" charset="0"/>
                <a:ea typeface="Verdana" pitchFamily="34" charset="0"/>
                <a:cs typeface="Calibri" pitchFamily="34" charset="0"/>
              </a:rPr>
              <a:t>Веб-приложения для сайта</a:t>
            </a:r>
            <a:endParaRPr lang="en-US" sz="2800" b="1" dirty="0" smtClean="0">
              <a:latin typeface="Verdana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28800" y="5477471"/>
            <a:ext cx="701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0" i="1" dirty="0" smtClean="0">
                <a:latin typeface="Calibri"/>
                <a:cs typeface="Calibri"/>
              </a:rPr>
              <a:t>Новые возможности и сервисы для администраторов и посетителей Вашего сайта</a:t>
            </a:r>
            <a:endParaRPr lang="ru-RU" sz="2400" b="0" i="1" dirty="0">
              <a:latin typeface="Calibri"/>
              <a:cs typeface="Calibri"/>
            </a:endParaRPr>
          </a:p>
        </p:txBody>
      </p:sp>
      <p:pic>
        <p:nvPicPr>
          <p:cNvPr id="10" name="Изображение 9" descr="11263319_m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306" y="5410201"/>
            <a:ext cx="1197494" cy="1066799"/>
          </a:xfrm>
          <a:prstGeom prst="rect">
            <a:avLst/>
          </a:prstGeom>
        </p:spPr>
      </p:pic>
      <p:pic>
        <p:nvPicPr>
          <p:cNvPr id="4" name="Изображение 3" descr="Снимок экрана 2012-09-19 в 1.27.18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600201"/>
            <a:ext cx="4050805" cy="1142860"/>
          </a:xfrm>
          <a:prstGeom prst="rect">
            <a:avLst/>
          </a:prstGeom>
        </p:spPr>
      </p:pic>
      <p:pic>
        <p:nvPicPr>
          <p:cNvPr id="11" name="Изображение 10" descr="Снимок экрана 2012-09-19 в 1.32.16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5400"/>
            <a:ext cx="3978470" cy="2677525"/>
          </a:xfrm>
          <a:prstGeom prst="rect">
            <a:avLst/>
          </a:prstGeom>
        </p:spPr>
      </p:pic>
      <p:pic>
        <p:nvPicPr>
          <p:cNvPr id="5" name="Изображение 4" descr="Снимок экрана 2012-09-19 в 1.36.08.png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50207" y="2844902"/>
            <a:ext cx="3531794" cy="82019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81000" y="4280796"/>
            <a:ext cx="83058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0" dirty="0">
                <a:latin typeface="Calibri"/>
                <a:cs typeface="Calibri"/>
              </a:rPr>
              <a:t>В каталоге «1C-Битрикс: </a:t>
            </a:r>
            <a:r>
              <a:rPr lang="ru-RU" sz="2000" b="0" dirty="0" err="1">
                <a:latin typeface="Calibri"/>
                <a:cs typeface="Calibri"/>
              </a:rPr>
              <a:t>Маркетплейс</a:t>
            </a:r>
            <a:r>
              <a:rPr lang="ru-RU" sz="2000" b="0" dirty="0">
                <a:latin typeface="Calibri"/>
                <a:cs typeface="Calibri"/>
              </a:rPr>
              <a:t>» - более </a:t>
            </a:r>
            <a:r>
              <a:rPr lang="ru-RU" sz="2000" dirty="0">
                <a:latin typeface="Calibri"/>
                <a:cs typeface="Calibri"/>
              </a:rPr>
              <a:t>9</a:t>
            </a:r>
            <a:r>
              <a:rPr lang="ru-RU" sz="2000" b="0" dirty="0" smtClean="0">
                <a:latin typeface="Calibri"/>
                <a:cs typeface="Calibri"/>
              </a:rPr>
              <a:t>00 </a:t>
            </a:r>
            <a:r>
              <a:rPr lang="ru-RU" sz="2000" b="0" dirty="0">
                <a:latin typeface="Calibri"/>
                <a:cs typeface="Calibri"/>
              </a:rPr>
              <a:t>веб-приложений для сайтов на платформе  «1C-Битрикс». Веб-приложения разработаны партнерами компании «1С-Битрикс». 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4597658" y="3714690"/>
            <a:ext cx="269399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0" u="sng" dirty="0" smtClean="0">
                <a:solidFill>
                  <a:srgbClr val="CE2E1A"/>
                </a:solidFill>
                <a:latin typeface="Calibri"/>
                <a:cs typeface="Calibri"/>
              </a:rPr>
              <a:t>marketplace</a:t>
            </a:r>
            <a:r>
              <a:rPr lang="en-US" sz="2000" b="0" u="sng" dirty="0">
                <a:solidFill>
                  <a:srgbClr val="CE2E1A"/>
                </a:solidFill>
                <a:latin typeface="Calibri"/>
                <a:cs typeface="Calibri"/>
              </a:rPr>
              <a:t>.1c-</a:t>
            </a:r>
            <a:r>
              <a:rPr lang="en-US" sz="2000" b="0" u="sng" dirty="0" smtClean="0">
                <a:solidFill>
                  <a:srgbClr val="CE2E1A"/>
                </a:solidFill>
                <a:latin typeface="Calibri"/>
                <a:cs typeface="Calibri"/>
              </a:rPr>
              <a:t>bitrix.ru</a:t>
            </a:r>
            <a:endParaRPr lang="ru-RU" sz="2000" b="0" u="sng" dirty="0">
              <a:solidFill>
                <a:srgbClr val="CE2E1A"/>
              </a:solidFill>
              <a:latin typeface="Calibri"/>
              <a:cs typeface="Calibri"/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6156176" y="0"/>
            <a:ext cx="2418301" cy="692696"/>
            <a:chOff x="7165253" y="0"/>
            <a:chExt cx="1527941" cy="437662"/>
          </a:xfrm>
        </p:grpSpPr>
        <p:sp>
          <p:nvSpPr>
            <p:cNvPr id="16" name="Прямоугольник 15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7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085321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1071" y="1983422"/>
            <a:ext cx="4216400" cy="3200400"/>
          </a:xfrm>
          <a:prstGeom prst="rect">
            <a:avLst/>
          </a:prstGeom>
          <a:ln>
            <a:noFill/>
          </a:ln>
          <a:effectLst/>
        </p:spPr>
      </p:pic>
      <p:sp>
        <p:nvSpPr>
          <p:cNvPr id="4" name="Прямоугольник 3"/>
          <p:cNvSpPr>
            <a:spLocks noChangeArrowheads="1"/>
          </p:cNvSpPr>
          <p:nvPr/>
        </p:nvSpPr>
        <p:spPr bwMode="auto">
          <a:xfrm>
            <a:off x="539552" y="2514600"/>
            <a:ext cx="3962400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500" dirty="0">
                <a:solidFill>
                  <a:srgbClr val="000000"/>
                </a:solidFill>
                <a:latin typeface="Calibri"/>
                <a:cs typeface="Arial" charset="0"/>
              </a:rPr>
              <a:t>Компания «1С-Битрикс» проводит </a:t>
            </a:r>
            <a:r>
              <a:rPr lang="ru-RU" sz="1500" b="1" dirty="0">
                <a:solidFill>
                  <a:srgbClr val="000000"/>
                </a:solidFill>
                <a:latin typeface="Calibri"/>
                <a:cs typeface="Arial" charset="0"/>
              </a:rPr>
              <a:t>бесплатное онлайн-обучение </a:t>
            </a:r>
            <a:r>
              <a:rPr lang="ru-RU" sz="1500" dirty="0">
                <a:solidFill>
                  <a:srgbClr val="000000"/>
                </a:solidFill>
                <a:latin typeface="Calibri"/>
                <a:cs typeface="Arial" charset="0"/>
              </a:rPr>
              <a:t>и сертификацию пользователей программного продукта «1С-Битрикс: Управление сайтом». Курсы могут пройти все желающие бесплатно на сайте </a:t>
            </a:r>
            <a:r>
              <a:rPr lang="en-US" sz="1500" dirty="0">
                <a:solidFill>
                  <a:srgbClr val="1E427C"/>
                </a:solidFill>
                <a:latin typeface="Calibri"/>
                <a:cs typeface="Arial" charset="0"/>
              </a:rPr>
              <a:t>www.1c-bitrix.ru</a:t>
            </a:r>
            <a:r>
              <a:rPr lang="ru-RU" sz="1500" dirty="0">
                <a:solidFill>
                  <a:srgbClr val="000000"/>
                </a:solidFill>
                <a:latin typeface="Calibri"/>
                <a:cs typeface="Arial" charset="0"/>
              </a:rPr>
              <a:t>. </a:t>
            </a:r>
          </a:p>
        </p:txBody>
      </p:sp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507707" y="1629409"/>
            <a:ext cx="3810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95250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solidFill>
                  <a:srgbClr val="000000"/>
                </a:solidFill>
                <a:latin typeface="Arial" charset="0"/>
                <a:cs typeface="Arial" charset="0"/>
              </a:rPr>
              <a:t>Учебные онлайн-курсы для пользователей</a:t>
            </a:r>
          </a:p>
        </p:txBody>
      </p:sp>
      <p:sp>
        <p:nvSpPr>
          <p:cNvPr id="6" name="Прямоугольник 5"/>
          <p:cNvSpPr>
            <a:spLocks noChangeArrowheads="1"/>
          </p:cNvSpPr>
          <p:nvPr/>
        </p:nvSpPr>
        <p:spPr bwMode="auto">
          <a:xfrm>
            <a:off x="515938" y="4038600"/>
            <a:ext cx="3810000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95250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solidFill>
                  <a:srgbClr val="000000"/>
                </a:solidFill>
                <a:latin typeface="Arial" charset="0"/>
                <a:cs typeface="Arial" charset="0"/>
              </a:rPr>
              <a:t>Сертифицированные учебные центры</a:t>
            </a:r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515938" y="4899025"/>
            <a:ext cx="39624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500" dirty="0">
                <a:solidFill>
                  <a:srgbClr val="000000"/>
                </a:solidFill>
                <a:latin typeface="Calibri"/>
                <a:cs typeface="Arial" charset="0"/>
              </a:rPr>
              <a:t>Авторизованные учебные центры проводят платные учебные курсы в России и СНГ. Расписание ближайших курсов вы найдете на сайте </a:t>
            </a:r>
            <a:r>
              <a:rPr lang="en-US" sz="1500" dirty="0">
                <a:solidFill>
                  <a:srgbClr val="1E427C"/>
                </a:solidFill>
                <a:latin typeface="Calibri"/>
                <a:cs typeface="Arial" charset="0"/>
              </a:rPr>
              <a:t>www.1c-bitrix.ru</a:t>
            </a:r>
            <a:r>
              <a:rPr lang="ru-RU" sz="1500" dirty="0">
                <a:solidFill>
                  <a:srgbClr val="000000"/>
                </a:solidFill>
                <a:latin typeface="Calibri"/>
                <a:cs typeface="Arial" charset="0"/>
              </a:rPr>
              <a:t>. </a:t>
            </a: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425720" y="244983"/>
            <a:ext cx="675852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ru-RU" sz="36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Обучение</a:t>
            </a:r>
            <a:endParaRPr lang="en-US" sz="3200" b="1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4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20" y="1699514"/>
            <a:ext cx="234388" cy="23438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593" y="4157430"/>
            <a:ext cx="234388" cy="234388"/>
          </a:xfrm>
          <a:prstGeom prst="rect">
            <a:avLst/>
          </a:prstGeom>
        </p:spPr>
      </p:pic>
      <p:grpSp>
        <p:nvGrpSpPr>
          <p:cNvPr id="16" name="Группа 15"/>
          <p:cNvGrpSpPr/>
          <p:nvPr/>
        </p:nvGrpSpPr>
        <p:grpSpPr>
          <a:xfrm>
            <a:off x="6156176" y="0"/>
            <a:ext cx="2418301" cy="692696"/>
            <a:chOff x="7165253" y="0"/>
            <a:chExt cx="1527941" cy="437662"/>
          </a:xfrm>
        </p:grpSpPr>
        <p:sp>
          <p:nvSpPr>
            <p:cNvPr id="17" name="Прямоугольник 16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8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6642400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Изображение 1" descr="2840303_l.jpg"/>
          <p:cNvPicPr>
            <a:picLocks noChangeAspect="1"/>
          </p:cNvPicPr>
          <p:nvPr/>
        </p:nvPicPr>
        <p:blipFill rotWithShape="1"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6812"/>
            <a:ext cx="9149846" cy="6864812"/>
          </a:xfrm>
          <a:prstGeom prst="rect">
            <a:avLst/>
          </a:prstGeom>
        </p:spPr>
      </p:pic>
      <p:sp>
        <p:nvSpPr>
          <p:cNvPr id="50182" name="Rectangle 2"/>
          <p:cNvSpPr txBox="1">
            <a:spLocks noChangeArrowheads="1"/>
          </p:cNvSpPr>
          <p:nvPr/>
        </p:nvSpPr>
        <p:spPr bwMode="auto">
          <a:xfrm>
            <a:off x="261938" y="764704"/>
            <a:ext cx="5927725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3200" b="1" dirty="0" smtClean="0">
                <a:latin typeface="Calibri" pitchFamily="34" charset="0"/>
              </a:rPr>
              <a:t>Планы 2015</a:t>
            </a:r>
            <a:r>
              <a:rPr lang="ru-RU" sz="4400" b="1" baseline="30000" dirty="0" smtClean="0">
                <a:solidFill>
                  <a:srgbClr val="C00000"/>
                </a:solidFill>
                <a:latin typeface="Calibri" pitchFamily="34" charset="0"/>
              </a:rPr>
              <a:t/>
            </a:r>
            <a:br>
              <a:rPr lang="ru-RU" sz="4400" b="1" baseline="30000" dirty="0" smtClean="0">
                <a:solidFill>
                  <a:srgbClr val="C00000"/>
                </a:solidFill>
                <a:latin typeface="Calibri" pitchFamily="34" charset="0"/>
              </a:rPr>
            </a:br>
            <a:endParaRPr lang="en-US" b="1" dirty="0">
              <a:latin typeface="Verdana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39800" y="1905506"/>
            <a:ext cx="7736656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b="1" dirty="0">
                <a:latin typeface="+mn-lt"/>
              </a:rPr>
              <a:t>Интеграция </a:t>
            </a:r>
            <a:r>
              <a:rPr lang="ru-RU" sz="2400" b="1" dirty="0" smtClean="0">
                <a:latin typeface="+mn-lt"/>
              </a:rPr>
              <a:t> новой версии модуля </a:t>
            </a:r>
            <a:r>
              <a:rPr lang="ru-RU" sz="2400" b="1" dirty="0">
                <a:latin typeface="+mn-lt"/>
              </a:rPr>
              <a:t>«1С-битрикс: Интерактивная карта объектов»</a:t>
            </a:r>
            <a:r>
              <a:rPr lang="ru-RU" sz="2400" dirty="0">
                <a:latin typeface="+mn-lt"/>
              </a:rPr>
              <a:t> в решение «1С-Битрикс: Официальный сайт государственной организации» </a:t>
            </a:r>
            <a:r>
              <a:rPr lang="ru-RU" sz="2400" dirty="0" smtClean="0">
                <a:latin typeface="+mn-lt"/>
              </a:rPr>
              <a:t>(май)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b="1" dirty="0">
                <a:latin typeface="+mn-lt"/>
              </a:rPr>
              <a:t>Перевод</a:t>
            </a:r>
            <a:r>
              <a:rPr lang="ru-RU" sz="2400" dirty="0">
                <a:latin typeface="+mn-lt"/>
              </a:rPr>
              <a:t> «1С-Битрикс: </a:t>
            </a:r>
            <a:r>
              <a:rPr lang="ru-RU" sz="2400" b="1" dirty="0">
                <a:latin typeface="+mn-lt"/>
              </a:rPr>
              <a:t>Официальный сайт государственной организации</a:t>
            </a:r>
            <a:r>
              <a:rPr lang="ru-RU" sz="2400" dirty="0">
                <a:latin typeface="+mn-lt"/>
              </a:rPr>
              <a:t>» </a:t>
            </a:r>
            <a:r>
              <a:rPr lang="ru-RU" sz="2400" b="1" dirty="0" smtClean="0">
                <a:latin typeface="+mn-lt"/>
              </a:rPr>
              <a:t>в</a:t>
            </a:r>
            <a:r>
              <a:rPr lang="ru-RU" sz="2400" dirty="0" smtClean="0">
                <a:latin typeface="+mn-lt"/>
              </a:rPr>
              <a:t> </a:t>
            </a:r>
            <a:r>
              <a:rPr lang="ru-RU" sz="2400" b="1" dirty="0" err="1" smtClean="0">
                <a:latin typeface="+mn-lt"/>
              </a:rPr>
              <a:t>Маркетплейс</a:t>
            </a:r>
            <a:r>
              <a:rPr lang="ru-RU" sz="2400" dirty="0" smtClean="0">
                <a:latin typeface="+mn-lt"/>
              </a:rPr>
              <a:t> (май)</a:t>
            </a:r>
            <a:endParaRPr lang="ru-RU" sz="2400" dirty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2400" dirty="0" smtClean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+mn-lt"/>
              </a:rPr>
              <a:t>«1С-Битрикс: Мобильное приложение «Мой город» -</a:t>
            </a:r>
            <a:r>
              <a:rPr lang="ru-RU" sz="2400" b="1" dirty="0" smtClean="0">
                <a:latin typeface="+mn-lt"/>
              </a:rPr>
              <a:t>отдельный продукт для выпуска приложения </a:t>
            </a:r>
            <a:r>
              <a:rPr lang="ru-RU" sz="2400" b="1" dirty="0" err="1" smtClean="0">
                <a:latin typeface="+mn-lt"/>
              </a:rPr>
              <a:t>гос.организации</a:t>
            </a:r>
            <a:r>
              <a:rPr lang="ru-RU" sz="2400" dirty="0" smtClean="0">
                <a:latin typeface="+mn-lt"/>
              </a:rPr>
              <a:t> (май)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2400" dirty="0">
              <a:latin typeface="+mn-lt"/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6156176" y="0"/>
            <a:ext cx="2418301" cy="692696"/>
            <a:chOff x="7165253" y="0"/>
            <a:chExt cx="1527941" cy="437662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9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97696285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Natalia\Downloads\9560810_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9463" y="-1588"/>
            <a:ext cx="4554537" cy="683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381000" y="1219200"/>
            <a:ext cx="6019800" cy="206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ru-RU" sz="4000" dirty="0">
                <a:latin typeface="+mn-lt"/>
              </a:rPr>
              <a:t/>
            </a:r>
            <a:br>
              <a:rPr lang="ru-RU" sz="4000" dirty="0">
                <a:latin typeface="+mn-lt"/>
              </a:rPr>
            </a:br>
            <a:r>
              <a:rPr lang="ru-RU" sz="4400" dirty="0">
                <a:latin typeface="Calibri" pitchFamily="34" charset="0"/>
                <a:cs typeface="Calibri" pitchFamily="34" charset="0"/>
              </a:rPr>
              <a:t>Спасибо </a:t>
            </a:r>
            <a:r>
              <a:rPr lang="ru-RU" sz="4400" dirty="0" smtClean="0">
                <a:latin typeface="Calibri" pitchFamily="34" charset="0"/>
                <a:cs typeface="Calibri" pitchFamily="34" charset="0"/>
              </a:rPr>
              <a:t>за внимание</a:t>
            </a:r>
            <a:r>
              <a:rPr lang="ru-RU" sz="4400" dirty="0">
                <a:latin typeface="Calibri" pitchFamily="34" charset="0"/>
                <a:cs typeface="Calibri" pitchFamily="34" charset="0"/>
              </a:rPr>
              <a:t>!</a:t>
            </a:r>
            <a:r>
              <a:rPr lang="en-US" sz="4400" dirty="0">
                <a:latin typeface="Calibri" pitchFamily="34" charset="0"/>
                <a:cs typeface="Calibri" pitchFamily="34" charset="0"/>
              </a:rPr>
              <a:t>  </a:t>
            </a:r>
            <a:endParaRPr lang="ru-RU" sz="4400" dirty="0" smtClean="0">
              <a:latin typeface="Calibri" pitchFamily="34" charset="0"/>
              <a:cs typeface="Calibri" pitchFamily="34" charset="0"/>
            </a:endParaRPr>
          </a:p>
          <a:p>
            <a:pPr eaLnBrk="1" hangingPunct="1">
              <a:defRPr/>
            </a:pPr>
            <a:r>
              <a:rPr lang="ru-RU" sz="4400" dirty="0" smtClean="0">
                <a:latin typeface="Calibri" pitchFamily="34" charset="0"/>
                <a:cs typeface="Calibri" pitchFamily="34" charset="0"/>
              </a:rPr>
              <a:t>Вопросы</a:t>
            </a:r>
            <a:r>
              <a:rPr lang="ru-RU" sz="4400" dirty="0">
                <a:latin typeface="Calibri" pitchFamily="34" charset="0"/>
                <a:cs typeface="Calibri" pitchFamily="34" charset="0"/>
              </a:rPr>
              <a:t>?</a:t>
            </a:r>
            <a:endParaRPr lang="en-US" sz="44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4582" name="Содержимое 2"/>
          <p:cNvSpPr>
            <a:spLocks noGrp="1"/>
          </p:cNvSpPr>
          <p:nvPr>
            <p:ph idx="1"/>
          </p:nvPr>
        </p:nvSpPr>
        <p:spPr>
          <a:xfrm>
            <a:off x="457200" y="5332413"/>
            <a:ext cx="5467350" cy="1298575"/>
          </a:xfrm>
        </p:spPr>
        <p:txBody>
          <a:bodyPr/>
          <a:lstStyle/>
          <a:p>
            <a:pPr>
              <a:buFontTx/>
              <a:buNone/>
            </a:pPr>
            <a:r>
              <a:rPr lang="ru-RU" sz="2400" b="1" dirty="0" smtClean="0">
                <a:cs typeface="Calibri" pitchFamily="34" charset="0"/>
              </a:rPr>
              <a:t>Надежда Шикина</a:t>
            </a:r>
            <a:endParaRPr lang="ru-RU" sz="2400" b="1" dirty="0" smtClean="0">
              <a:cs typeface="Calibri" pitchFamily="34" charset="0"/>
              <a:hlinkClick r:id="rId3"/>
            </a:endParaRPr>
          </a:p>
          <a:p>
            <a:pPr>
              <a:buFontTx/>
              <a:buNone/>
            </a:pPr>
            <a:r>
              <a:rPr lang="en-US" sz="2000" u="sng" dirty="0" smtClean="0">
                <a:solidFill>
                  <a:srgbClr val="0070C0"/>
                </a:solidFill>
                <a:cs typeface="Calibri" pitchFamily="34" charset="0"/>
                <a:hlinkClick r:id="rId3"/>
              </a:rPr>
              <a:t>ns@1c-bitrix.ru</a:t>
            </a:r>
            <a:endParaRPr lang="ru-RU" sz="2000" u="sng" dirty="0" smtClean="0">
              <a:solidFill>
                <a:srgbClr val="0070C0"/>
              </a:solidFill>
              <a:cs typeface="Calibri" pitchFamily="34" charset="0"/>
            </a:endParaRPr>
          </a:p>
          <a:p>
            <a:pPr>
              <a:buFontTx/>
              <a:buNone/>
            </a:pPr>
            <a:endParaRPr lang="ru-RU" sz="2000" u="sng" dirty="0" smtClean="0">
              <a:solidFill>
                <a:srgbClr val="0070C0"/>
              </a:solidFill>
              <a:cs typeface="Calibri" pitchFamily="34" charset="0"/>
            </a:endParaRPr>
          </a:p>
          <a:p>
            <a:pPr algn="ctr">
              <a:buFontTx/>
              <a:buNone/>
            </a:pPr>
            <a:endParaRPr lang="ru-RU" dirty="0" smtClean="0">
              <a:cs typeface="Calibri" pitchFamily="34" charset="0"/>
            </a:endParaRPr>
          </a:p>
          <a:p>
            <a:pPr algn="ctr">
              <a:buFontTx/>
              <a:buNone/>
            </a:pPr>
            <a:endParaRPr lang="ru-RU" dirty="0" smtClean="0">
              <a:cs typeface="Calibri" pitchFamily="34" charset="0"/>
            </a:endParaRPr>
          </a:p>
          <a:p>
            <a:pPr algn="ctr">
              <a:buFontTx/>
              <a:buNone/>
            </a:pPr>
            <a:endParaRPr lang="en-US" dirty="0" smtClean="0"/>
          </a:p>
          <a:p>
            <a:pPr>
              <a:buFontTx/>
              <a:buNone/>
            </a:pPr>
            <a:endParaRPr lang="ru-RU" dirty="0" smtClean="0"/>
          </a:p>
        </p:txBody>
      </p:sp>
      <p:sp>
        <p:nvSpPr>
          <p:cNvPr id="7" name="Text Box 61"/>
          <p:cNvSpPr txBox="1">
            <a:spLocks noChangeArrowheads="1"/>
          </p:cNvSpPr>
          <p:nvPr/>
        </p:nvSpPr>
        <p:spPr bwMode="auto">
          <a:xfrm>
            <a:off x="457200" y="3716338"/>
            <a:ext cx="41433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US" sz="3200" dirty="0" smtClean="0">
                <a:latin typeface="+mn-lt"/>
                <a:hlinkClick r:id="rId4"/>
              </a:rPr>
              <a:t>http://gov.1c-bitrix.ru</a:t>
            </a:r>
            <a:r>
              <a:rPr lang="en-US" sz="3200" dirty="0" smtClean="0">
                <a:latin typeface="+mn-lt"/>
              </a:rPr>
              <a:t> </a:t>
            </a:r>
          </a:p>
        </p:txBody>
      </p:sp>
      <p:grpSp>
        <p:nvGrpSpPr>
          <p:cNvPr id="8" name="Группа 7"/>
          <p:cNvGrpSpPr/>
          <p:nvPr/>
        </p:nvGrpSpPr>
        <p:grpSpPr>
          <a:xfrm>
            <a:off x="6156176" y="0"/>
            <a:ext cx="2418301" cy="692696"/>
            <a:chOff x="7165253" y="0"/>
            <a:chExt cx="1527941" cy="437662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0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Тема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10881</TotalTime>
  <Words>2214</Words>
  <Application>Microsoft Office PowerPoint</Application>
  <PresentationFormat>Экран (4:3)</PresentationFormat>
  <Paragraphs>562</Paragraphs>
  <Slides>96</Slides>
  <Notes>89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96</vt:i4>
      </vt:variant>
    </vt:vector>
  </HeadingPairs>
  <TitlesOfParts>
    <vt:vector size="109" baseType="lpstr">
      <vt:lpstr>Arial Unicode MS</vt:lpstr>
      <vt:lpstr>Arial</vt:lpstr>
      <vt:lpstr>Calibri</vt:lpstr>
      <vt:lpstr>Georgia</vt:lpstr>
      <vt:lpstr>Symbol</vt:lpstr>
      <vt:lpstr>Times New Roman</vt:lpstr>
      <vt:lpstr>Trebuchet MS</vt:lpstr>
      <vt:lpstr>Verdana</vt:lpstr>
      <vt:lpstr>Wingdings</vt:lpstr>
      <vt:lpstr>Тема Office</vt:lpstr>
      <vt:lpstr>1_Тема1</vt:lpstr>
      <vt:lpstr>3_Тема1</vt:lpstr>
      <vt:lpstr>Воздушный поток</vt:lpstr>
      <vt:lpstr>Решения «1С-Битрикс» для государственных организаций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Широкий функционал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Скорость сайта</vt:lpstr>
      <vt:lpstr>Презентация PowerPoint</vt:lpstr>
      <vt:lpstr>Презентация PowerPoint</vt:lpstr>
      <vt:lpstr>«Облачный» бэкап</vt:lpstr>
      <vt:lpstr>Система обновлений SiteUpdate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Техническая поддержка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Наталья Грихина</dc:creator>
  <cp:lastModifiedBy>Надежда</cp:lastModifiedBy>
  <cp:revision>832</cp:revision>
  <dcterms:modified xsi:type="dcterms:W3CDTF">2015-03-27T09:42:17Z</dcterms:modified>
</cp:coreProperties>
</file>