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721" r:id="rId3"/>
    <p:sldMasterId id="2147483734" r:id="rId4"/>
    <p:sldMasterId id="2147483747" r:id="rId5"/>
    <p:sldMasterId id="2147483773" r:id="rId6"/>
    <p:sldMasterId id="2147483810" r:id="rId7"/>
  </p:sldMasterIdLst>
  <p:notesMasterIdLst>
    <p:notesMasterId r:id="rId82"/>
  </p:notesMasterIdLst>
  <p:handoutMasterIdLst>
    <p:handoutMasterId r:id="rId83"/>
  </p:handoutMasterIdLst>
  <p:sldIdLst>
    <p:sldId id="408" r:id="rId8"/>
    <p:sldId id="499" r:id="rId9"/>
    <p:sldId id="500" r:id="rId10"/>
    <p:sldId id="501" r:id="rId11"/>
    <p:sldId id="396" r:id="rId12"/>
    <p:sldId id="487" r:id="rId13"/>
    <p:sldId id="412" r:id="rId14"/>
    <p:sldId id="315" r:id="rId15"/>
    <p:sldId id="314" r:id="rId16"/>
    <p:sldId id="369" r:id="rId17"/>
    <p:sldId id="420" r:id="rId18"/>
    <p:sldId id="512" r:id="rId19"/>
    <p:sldId id="453" r:id="rId20"/>
    <p:sldId id="491" r:id="rId21"/>
    <p:sldId id="447" r:id="rId22"/>
    <p:sldId id="460" r:id="rId23"/>
    <p:sldId id="461" r:id="rId24"/>
    <p:sldId id="463" r:id="rId25"/>
    <p:sldId id="464" r:id="rId26"/>
    <p:sldId id="462" r:id="rId27"/>
    <p:sldId id="507" r:id="rId28"/>
    <p:sldId id="509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84" r:id="rId37"/>
    <p:sldId id="474" r:id="rId38"/>
    <p:sldId id="475" r:id="rId39"/>
    <p:sldId id="476" r:id="rId40"/>
    <p:sldId id="477" r:id="rId41"/>
    <p:sldId id="478" r:id="rId42"/>
    <p:sldId id="479" r:id="rId43"/>
    <p:sldId id="480" r:id="rId44"/>
    <p:sldId id="481" r:id="rId45"/>
    <p:sldId id="482" r:id="rId46"/>
    <p:sldId id="483" r:id="rId47"/>
    <p:sldId id="492" r:id="rId48"/>
    <p:sldId id="400" r:id="rId49"/>
    <p:sldId id="493" r:id="rId50"/>
    <p:sldId id="504" r:id="rId51"/>
    <p:sldId id="494" r:id="rId52"/>
    <p:sldId id="505" r:id="rId53"/>
    <p:sldId id="502" r:id="rId54"/>
    <p:sldId id="510" r:id="rId55"/>
    <p:sldId id="495" r:id="rId56"/>
    <p:sldId id="503" r:id="rId57"/>
    <p:sldId id="429" r:id="rId58"/>
    <p:sldId id="438" r:id="rId59"/>
    <p:sldId id="439" r:id="rId60"/>
    <p:sldId id="440" r:id="rId61"/>
    <p:sldId id="441" r:id="rId62"/>
    <p:sldId id="442" r:id="rId63"/>
    <p:sldId id="443" r:id="rId64"/>
    <p:sldId id="444" r:id="rId65"/>
    <p:sldId id="445" r:id="rId66"/>
    <p:sldId id="421" r:id="rId67"/>
    <p:sldId id="413" r:id="rId68"/>
    <p:sldId id="422" r:id="rId69"/>
    <p:sldId id="423" r:id="rId70"/>
    <p:sldId id="415" r:id="rId71"/>
    <p:sldId id="424" r:id="rId72"/>
    <p:sldId id="425" r:id="rId73"/>
    <p:sldId id="426" r:id="rId74"/>
    <p:sldId id="427" r:id="rId75"/>
    <p:sldId id="428" r:id="rId76"/>
    <p:sldId id="497" r:id="rId77"/>
    <p:sldId id="498" r:id="rId78"/>
    <p:sldId id="485" r:id="rId79"/>
    <p:sldId id="511" r:id="rId80"/>
    <p:sldId id="402" r:id="rId8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9167" autoAdjust="0"/>
  </p:normalViewPr>
  <p:slideViewPr>
    <p:cSldViewPr>
      <p:cViewPr>
        <p:scale>
          <a:sx n="77" d="100"/>
          <a:sy n="77" d="100"/>
        </p:scale>
        <p:origin x="-1086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27.02.2014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37724-A379-483B-919E-FD8D2C37EDF1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11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12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13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213AF048-5587-F44C-A26C-58724CF8EA8D}" type="slidenum">
              <a:rPr lang="ru-RU" b="0"/>
              <a:pPr/>
              <a:t>14</a:t>
            </a:fld>
            <a:endParaRPr lang="ru-RU" b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0"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/>
              <a:t>Мобильное приложение</a:t>
            </a:r>
            <a:r>
              <a:rPr lang="ru-RU" dirty="0" smtClean="0"/>
              <a:t>: </a:t>
            </a:r>
            <a:r>
              <a:rPr lang="ru-RU" dirty="0" err="1" smtClean="0"/>
              <a:t>Госуслуги</a:t>
            </a:r>
            <a:r>
              <a:rPr lang="ru-RU" dirty="0" smtClean="0"/>
              <a:t> и обращения в любое время, в любом месте</a:t>
            </a:r>
          </a:p>
          <a:p>
            <a:pPr eaLnBrk="1" hangingPunct="1"/>
            <a:r>
              <a:rPr lang="ru-RU" b="1" dirty="0" smtClean="0"/>
              <a:t>Интерактивная карта: </a:t>
            </a:r>
            <a:r>
              <a:rPr lang="ru-RU" dirty="0" smtClean="0"/>
              <a:t>Узнавайте, что находится рядом с вами.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  <a:latin typeface="Calibri"/>
              </a:rPr>
              <a:pPr eaLnBrk="1" hangingPunct="1"/>
              <a:t>17</a:t>
            </a:fld>
            <a:endParaRPr lang="ru-RU" b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Сматрфоны</a:t>
            </a:r>
            <a:r>
              <a:rPr lang="ru-RU" sz="1200" dirty="0" smtClean="0"/>
              <a:t> и планшеты становятся все более популярными инструментами для получения и потребления информации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данным IDC, рынок ПК сокращается в два раза быстрее, чем ожидалось.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19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20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  <a:ea typeface="Calibri"/>
                <a:cs typeface="Calibri"/>
              </a:rPr>
              <a:pPr/>
              <a:t>21</a:t>
            </a:fld>
            <a:endParaRPr kumimoji="0" lang="en-US" sz="1200" dirty="0">
              <a:solidFill>
                <a:srgbClr val="000000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Гид по административным и социальным объектам города</a:t>
            </a:r>
            <a:r>
              <a:rPr lang="ru-RU" sz="1200" dirty="0" smtClean="0"/>
              <a:t>, области, края – в виде интерактивной карты, с возможностью выбрать тип показываемых объектов и проложить маршрут (возможен показ ближайших к местонахождению пользователя объектов) и мобильный справочник объектов с адресами, телефонами и графиком работы.</a:t>
            </a:r>
            <a:endParaRPr lang="ru-RU" sz="800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Карта объектов города/ края области</a:t>
            </a:r>
            <a:r>
              <a:rPr lang="ru-RU" sz="1200" dirty="0" smtClean="0"/>
              <a:t> Вы сможете легко найти вокзалы, государственные, медицинские и учебные заведения, кафе, рестораны, музеи, театры,  детские и спортивные комплексы и  многое другое –то что вам нужно.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Детальные описания объектов, событий и маршрутов. </a:t>
            </a:r>
            <a:r>
              <a:rPr lang="ru-RU" sz="1200" dirty="0" smtClean="0"/>
              <a:t>Вы сможете не только найти нужные вам объекты, но и узнать подробную информацию о работе того или иного учреждения, посмотреть историческую справку, уточнить контакты.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 </a:t>
            </a:r>
            <a:r>
              <a:rPr lang="ru-RU" sz="1200" b="1" dirty="0" smtClean="0"/>
              <a:t>Карта событий города. </a:t>
            </a:r>
            <a:r>
              <a:rPr lang="ru-RU" sz="1200" dirty="0" smtClean="0"/>
              <a:t>Вы будете всегда в курсе самых важных мероприятий города: официальных мероприятий, городских праздников, фестивалей и выставок.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Карта туристических маршрутов </a:t>
            </a:r>
            <a:r>
              <a:rPr lang="ru-RU" sz="1200" dirty="0" smtClean="0"/>
              <a:t>. Куда пойти в свободное время? Смотрите туристические маршруты на карте и выбирайте то, что вам интересно.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r>
              <a:rPr lang="ru-RU" sz="1200" dirty="0" smtClean="0"/>
              <a:t>Оптимизировано</a:t>
            </a:r>
            <a:r>
              <a:rPr lang="ru-RU" sz="1200" baseline="0" dirty="0" smtClean="0"/>
              <a:t> 2 шаблона: яркий и портальный</a:t>
            </a: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44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47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48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50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1B4E9E-5F91-495B-8B3B-ADA5940E218B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7CCB0-DBF4-42D8-BC0D-9994DCB0A7FE}" type="slidenum">
              <a:rPr lang="ru-RU" smtClean="0"/>
              <a:pPr>
                <a:defRPr/>
              </a:pPr>
              <a:t>60</a:t>
            </a:fld>
            <a:endParaRPr lang="ru-R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61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/>
              <a:t>Мобильное приложение</a:t>
            </a:r>
            <a:r>
              <a:rPr lang="ru-RU" dirty="0" smtClean="0"/>
              <a:t>: </a:t>
            </a:r>
            <a:r>
              <a:rPr lang="ru-RU" dirty="0" err="1" smtClean="0"/>
              <a:t>Госуслуги</a:t>
            </a:r>
            <a:r>
              <a:rPr lang="ru-RU" dirty="0" smtClean="0"/>
              <a:t> и обращения в любое время, в любом месте</a:t>
            </a:r>
          </a:p>
          <a:p>
            <a:pPr eaLnBrk="1" hangingPunct="1"/>
            <a:r>
              <a:rPr lang="ru-RU" b="1" dirty="0" smtClean="0"/>
              <a:t>Интерактивная карта: </a:t>
            </a:r>
            <a:r>
              <a:rPr lang="ru-RU" dirty="0" smtClean="0"/>
              <a:t>Узнавайте, что находится рядом с вами.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B0D09-97CD-4CE6-BD51-494205D4A03A}" type="slidenum">
              <a:rPr lang="ru-RU" smtClean="0"/>
              <a:pPr>
                <a:defRPr/>
              </a:pPr>
              <a:t>62</a:t>
            </a:fld>
            <a:endParaRPr lang="ru-RU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71015C-AF7D-4A43-9D15-76119F7F8219}" type="slidenum">
              <a:rPr lang="ru-RU" smtClean="0"/>
              <a:pPr>
                <a:defRPr/>
              </a:pPr>
              <a:t>63</a:t>
            </a:fld>
            <a:endParaRPr lang="ru-R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16197-822E-4100-96F2-69E5157CBA64}" type="slidenum">
              <a:rPr lang="ru-RU" smtClean="0"/>
              <a:pPr>
                <a:defRPr/>
              </a:pPr>
              <a:t>64</a:t>
            </a:fld>
            <a:endParaRPr 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92C02C-546A-46D0-A033-04547E7E9856}" type="slidenum">
              <a:rPr lang="ru-RU" smtClean="0"/>
              <a:pPr>
                <a:defRPr/>
              </a:pPr>
              <a:t>65</a:t>
            </a:fld>
            <a:endParaRPr lang="ru-R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74E4E-7A2C-49BC-A4AB-8C144E0C0B60}" type="slidenum">
              <a:rPr lang="ru-RU" smtClean="0"/>
              <a:pPr>
                <a:defRPr/>
              </a:pPr>
              <a:t>66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46F475-BBCA-424D-B1A2-F844A27D7A0D}" type="slidenum">
              <a:rPr lang="ru-RU" smtClean="0"/>
              <a:pPr>
                <a:defRPr/>
              </a:pPr>
              <a:t>67</a:t>
            </a:fld>
            <a:endParaRPr lang="ru-RU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46A598-7E39-4ABC-A992-C3DEFC77F869}" type="slidenum">
              <a:rPr lang="ru-RU" smtClean="0"/>
              <a:pPr>
                <a:defRPr/>
              </a:pPr>
              <a:t>68</a:t>
            </a:fld>
            <a:endParaRPr lang="ru-R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69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72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72C3C-0D66-4431-B3DF-221228B5C1BA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10332-BA7D-4811-BB94-457CB5220640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91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148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18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992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738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06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30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824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58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98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425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607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793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711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64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49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853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117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56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7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295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511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780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984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559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96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62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6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137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043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07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147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58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616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993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00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35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417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43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92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32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1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90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93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9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21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96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9B83F2-B524-49FA-A81B-2BCB5FEFC482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A66DD-E4D9-4888-8CB8-ABE355587C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39C06-A193-4B3C-B6CF-1E07FA89147B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117E0-0C74-4ACF-9407-F3333BE9A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D0621-8F09-484E-9451-01BDE75AC6A2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EDF14-A1AB-4967-BCDC-30C8D5B2C3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52449-9F3E-4264-A109-D29B8A76399F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09031-113D-4428-B497-E649A3CAE1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00AE-3AC6-4005-AF6E-9E2F1962CABE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1F22B-F482-450B-B377-64ADBB737A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05C55-8A8C-4EF2-8C63-97E48BE121D8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B014D-A247-4775-9594-57D6A91354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02448-6793-4981-A8CF-AB43531BEE45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296C-E8AE-4880-AF36-366F2FD446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07B24-BE34-4686-B6DC-10B87E769E14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6BD6D-25D8-4A0A-A7AC-CEEB35BD4F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43846-3DE9-41EC-AC96-88BF685FA236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0F9EA-D27B-49A9-9534-05197023F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654F73-60AE-419D-91D1-CEA73712845A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FF1A4-E4BE-4799-AD22-64A95DD31E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178CF-349D-4FF6-93EB-B38C63BE0A28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B0FE6-D6E1-4B0E-AA41-AC5EDC5DF2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8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 smtClean="0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5.pn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cnews.ru/top/2013/07/25/rynok_smartfonov_v_rossii_vyros_v_poltora_raza_53662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slideshare.net/kleinerperkins/2012-kpcb-internet-trends-yearend-update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jpeg"/><Relationship Id="rId7" Type="http://schemas.openxmlformats.org/officeDocument/2006/relationships/hyperlink" Target="http://www.forbes.com/sites/louiscolumbus/2013/09/12/idc-87-of-connected-devices-by-2017-will-be-tablets-and-smartphones/?utm_content=buffer6c391&amp;utm_source=buffer&amp;utm_medium=linkedin&amp;utm_campaign=Buffe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cisco.com/web/RU/news/releases/txt/2013/02/020713a.html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.png"/><Relationship Id="rId7" Type="http://schemas.openxmlformats.org/officeDocument/2006/relationships/image" Target="../media/image11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0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9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v.1c-bitrix.ru/" TargetMode="External"/><Relationship Id="rId5" Type="http://schemas.openxmlformats.org/officeDocument/2006/relationships/hyperlink" Target="mailto:artem@1c-bitrix.ru" TargetMode="Externa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840303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Решения «1С-Битрикс» для государственных организаций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</a:t>
            </a:r>
            <a:r>
              <a:rPr lang="ru-RU" sz="2400" b="1" dirty="0" err="1" smtClean="0">
                <a:latin typeface="Calibri" pitchFamily="34" charset="0"/>
                <a:cs typeface="Calibri" pitchFamily="34" charset="0"/>
              </a:rPr>
              <a:t>Шикина</a:t>
            </a:r>
            <a:endParaRPr lang="ru-RU" sz="2400" b="1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по развитию отраслевых решений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590550" y="1312863"/>
            <a:ext cx="83232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местного самоуправления </a:t>
            </a:r>
            <a:r>
              <a:rPr lang="ru-RU" sz="1600" b="1" dirty="0" smtClean="0"/>
              <a:t>муниципального </a:t>
            </a:r>
            <a:r>
              <a:rPr lang="ru-RU" sz="1600" b="1" dirty="0"/>
              <a:t>образования </a:t>
            </a:r>
            <a:br>
              <a:rPr lang="ru-RU" sz="1600" b="1" dirty="0"/>
            </a:br>
            <a:r>
              <a:rPr lang="ru-RU" sz="1600" dirty="0"/>
              <a:t>(</a:t>
            </a:r>
            <a:r>
              <a:rPr lang="ru-RU" sz="1600" dirty="0" smtClean="0"/>
              <a:t>город, поселок, район и </a:t>
            </a:r>
            <a:r>
              <a:rPr lang="ru-RU" sz="1600" dirty="0" smtClean="0"/>
              <a:t>т.п. </a:t>
            </a:r>
            <a:r>
              <a:rPr lang="ru-RU" sz="1600" dirty="0" smtClean="0">
                <a:sym typeface="Symbol"/>
              </a:rPr>
              <a:t></a:t>
            </a:r>
            <a:r>
              <a:rPr lang="ru-RU" sz="1600" dirty="0" smtClean="0"/>
              <a:t> </a:t>
            </a:r>
            <a:r>
              <a:rPr lang="ru-RU" sz="1600" dirty="0"/>
              <a:t>на примере </a:t>
            </a:r>
            <a:r>
              <a:rPr lang="ru-RU" sz="1600" dirty="0" smtClean="0"/>
              <a:t> сайта администрации </a:t>
            </a:r>
            <a:r>
              <a:rPr lang="ru-RU" sz="1600" dirty="0"/>
              <a:t>города)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власти субъекта РФ </a:t>
            </a:r>
            <a:br>
              <a:rPr lang="ru-RU" sz="1600" b="1" dirty="0"/>
            </a:br>
            <a:r>
              <a:rPr lang="ru-RU" sz="1600" dirty="0"/>
              <a:t>(области, края, </a:t>
            </a:r>
            <a:r>
              <a:rPr lang="ru-RU" sz="1600" dirty="0" smtClean="0"/>
              <a:t>республики </a:t>
            </a:r>
            <a:r>
              <a:rPr lang="ru-RU" sz="1600" dirty="0">
                <a:sym typeface="Symbol"/>
              </a:rPr>
              <a:t> </a:t>
            </a:r>
            <a:r>
              <a:rPr lang="ru-RU" sz="1600" dirty="0" smtClean="0"/>
              <a:t>на примере сайта </a:t>
            </a:r>
            <a:r>
              <a:rPr lang="ru-RU" sz="1600" dirty="0"/>
              <a:t>правительства области)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</a:t>
            </a:r>
            <a:r>
              <a:rPr lang="ru-RU" sz="1600" b="1" dirty="0" smtClean="0"/>
              <a:t>власти субъекта РФ </a:t>
            </a:r>
            <a:r>
              <a:rPr lang="ru-RU" sz="1600" b="1" dirty="0" smtClean="0"/>
              <a:t>(</a:t>
            </a:r>
            <a:r>
              <a:rPr lang="ru-RU" sz="1600" dirty="0"/>
              <a:t>на примере  сайта областной думы </a:t>
            </a:r>
            <a:r>
              <a:rPr lang="ru-RU" sz="1600" dirty="0" smtClean="0"/>
              <a:t>)</a:t>
            </a:r>
            <a:endParaRPr lang="ru-RU" sz="1600" b="1" dirty="0" smtClean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местного </a:t>
            </a:r>
            <a:r>
              <a:rPr lang="ru-RU" sz="1600" b="1" dirty="0" smtClean="0"/>
              <a:t>самоуправления</a:t>
            </a:r>
            <a:endParaRPr lang="ru-RU" sz="1600" dirty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проекта или целевой </a:t>
            </a:r>
            <a:r>
              <a:rPr lang="ru-RU" sz="1600" b="1" dirty="0" smtClean="0"/>
              <a:t>программы, </a:t>
            </a:r>
            <a:r>
              <a:rPr lang="ru-RU" sz="1600" dirty="0" smtClean="0"/>
              <a:t>реализуемой </a:t>
            </a:r>
            <a:r>
              <a:rPr lang="ru-RU" sz="1600" dirty="0"/>
              <a:t>государственной </a:t>
            </a:r>
            <a:r>
              <a:rPr lang="ru-RU" sz="1600" dirty="0" smtClean="0"/>
              <a:t>организацией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силового ведомства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прокуратуры </a:t>
            </a:r>
            <a:r>
              <a:rPr lang="ru-RU" sz="1600" dirty="0"/>
              <a:t>области)</a:t>
            </a:r>
            <a:r>
              <a:rPr lang="en-US" sz="1600" b="1" baseline="30000" dirty="0">
                <a:solidFill>
                  <a:srgbClr val="FF0000"/>
                </a:solidFill>
              </a:rPr>
              <a:t> 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территориально-распределенной организации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органов </a:t>
            </a:r>
            <a:r>
              <a:rPr lang="ru-RU" sz="1600" dirty="0"/>
              <a:t>ЗАГС</a:t>
            </a:r>
            <a:r>
              <a:rPr lang="ru-RU" sz="1600" dirty="0" smtClean="0"/>
              <a:t>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en-US" sz="1600" b="1" baseline="30000" dirty="0" smtClean="0"/>
              <a:t> </a:t>
            </a:r>
            <a:r>
              <a:rPr lang="ru-RU" sz="1600" b="1" dirty="0" smtClean="0"/>
              <a:t>Сайт </a:t>
            </a:r>
            <a:r>
              <a:rPr lang="ru-RU" sz="1600" b="1" dirty="0"/>
              <a:t>государственного учреждения или предприятия </a:t>
            </a:r>
            <a:r>
              <a:rPr lang="ru-RU" sz="1600" dirty="0"/>
              <a:t>(</a:t>
            </a:r>
            <a:r>
              <a:rPr lang="ru-RU" sz="1600" dirty="0" err="1"/>
              <a:t>гуП</a:t>
            </a:r>
            <a:r>
              <a:rPr lang="ru-RU" sz="1600" dirty="0"/>
              <a:t>, </a:t>
            </a:r>
            <a:r>
              <a:rPr lang="ru-RU" sz="1600" dirty="0" err="1"/>
              <a:t>муП</a:t>
            </a:r>
            <a:r>
              <a:rPr lang="ru-RU" sz="1600" dirty="0"/>
              <a:t> – на </a:t>
            </a:r>
            <a:r>
              <a:rPr lang="ru-RU" sz="1600" dirty="0" smtClean="0"/>
              <a:t>мере сайта государственного </a:t>
            </a:r>
            <a:r>
              <a:rPr lang="ru-RU" sz="1600" dirty="0"/>
              <a:t>предприятия)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подразделения органа власти или государственной организации </a:t>
            </a:r>
            <a:r>
              <a:rPr lang="ru-RU" sz="1600" dirty="0" smtClean="0"/>
              <a:t>(</a:t>
            </a:r>
            <a:r>
              <a:rPr lang="ru-RU" sz="1600" dirty="0"/>
              <a:t>на примере сайта департамента)</a:t>
            </a:r>
          </a:p>
        </p:txBody>
      </p:sp>
      <p:pic>
        <p:nvPicPr>
          <p:cNvPr id="12298" name="Picture 10" descr="C:\Users\Denis\Desktop\Новая папка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19686"/>
            <a:ext cx="82677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C:\Users\Denis\Desktop\Новая папка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6" y="1038978"/>
            <a:ext cx="83566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C:\Users\Denis\Desktop\Новая папка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" y="1114425"/>
            <a:ext cx="8356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 descr="C:\Users\Denis\Desktop\Новая папка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2" y="1168400"/>
            <a:ext cx="841375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C:\Users\Denis\Desktop\Новая папка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00" y="1076325"/>
            <a:ext cx="846455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"/>
          <p:cNvSpPr txBox="1">
            <a:spLocks noChangeArrowheads="1"/>
          </p:cNvSpPr>
          <p:nvPr/>
        </p:nvSpPr>
        <p:spPr bwMode="auto">
          <a:xfrm>
            <a:off x="311150" y="136525"/>
            <a:ext cx="58689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Типовые официальные сайты в поставке продукта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1127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Мастер установки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10782" r="9460" b="7817"/>
          <a:stretch/>
        </p:blipFill>
        <p:spPr>
          <a:xfrm>
            <a:off x="824114" y="1412776"/>
            <a:ext cx="7587075" cy="4184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0782" r="18648" b="20541"/>
          <a:stretch/>
        </p:blipFill>
        <p:spPr>
          <a:xfrm>
            <a:off x="985439" y="1358116"/>
            <a:ext cx="7264424" cy="4397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10781" r="11431" b="11182"/>
          <a:stretch/>
        </p:blipFill>
        <p:spPr>
          <a:xfrm>
            <a:off x="713948" y="1364733"/>
            <a:ext cx="7716103" cy="43910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10782" r="7151" b="7817"/>
          <a:stretch/>
        </p:blipFill>
        <p:spPr>
          <a:xfrm>
            <a:off x="596854" y="1412775"/>
            <a:ext cx="7836207" cy="4184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0782" r="8264" b="7817"/>
          <a:stretch/>
        </p:blipFill>
        <p:spPr>
          <a:xfrm>
            <a:off x="656905" y="1412776"/>
            <a:ext cx="7716104" cy="41848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9019" r="7151" b="10942"/>
          <a:stretch/>
        </p:blipFill>
        <p:spPr>
          <a:xfrm>
            <a:off x="713948" y="1389585"/>
            <a:ext cx="7836206" cy="43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73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168400"/>
            <a:ext cx="76866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«Яркий»</a:t>
            </a:r>
            <a:endParaRPr lang="en-US" sz="32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38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«Портальный»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268760"/>
            <a:ext cx="5688632" cy="51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07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5853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3200">
                <a:solidFill>
                  <a:srgbClr val="0D0D0D"/>
                </a:solidFill>
                <a:latin typeface="Calibri" charset="0"/>
              </a:rPr>
              <a:t>Мобильная версия</a:t>
            </a:r>
            <a:endParaRPr lang="en-US" sz="3200">
              <a:solidFill>
                <a:srgbClr val="0D0D0D"/>
              </a:solidFill>
              <a:latin typeface="Verdana" charset="0"/>
            </a:endParaRPr>
          </a:p>
        </p:txBody>
      </p:sp>
      <p:pic>
        <p:nvPicPr>
          <p:cNvPr id="2867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3733800" y="1600200"/>
            <a:ext cx="5105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Автоматически подключается при заходе на сайт с мобильного устройства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требуется отдельная «мобильная» структура сайта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нужно создавать новый контент </a:t>
            </a:r>
            <a:r>
              <a:rPr lang="ru-RU" sz="1600" b="0" dirty="0">
                <a:latin typeface="Calibri" charset="0"/>
                <a:cs typeface="Calibri" charset="0"/>
              </a:rPr>
              <a:t>(максимум – адаптировать несколько страниц</a:t>
            </a:r>
            <a:r>
              <a:rPr lang="ru-RU" sz="1600" b="0" dirty="0" smtClean="0">
                <a:latin typeface="Calibri" charset="0"/>
                <a:cs typeface="Calibri" charset="0"/>
              </a:rPr>
              <a:t>)</a:t>
            </a:r>
            <a:endParaRPr lang="ru-RU" sz="2400" b="0" dirty="0">
              <a:latin typeface="Calibri" charset="0"/>
              <a:cs typeface="Calibri" charset="0"/>
            </a:endParaRPr>
          </a:p>
        </p:txBody>
      </p:sp>
      <p:pic>
        <p:nvPicPr>
          <p:cNvPr id="28677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22103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32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270000"/>
            <a:ext cx="561816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422275" y="152400"/>
            <a:ext cx="5826125" cy="1025525"/>
          </a:xfrm>
        </p:spPr>
        <p:txBody>
          <a:bodyPr/>
          <a:lstStyle/>
          <a:p>
            <a:pPr algn="l"/>
            <a:r>
              <a:rPr lang="ru-RU" sz="3200" b="1" dirty="0" smtClean="0">
                <a:cs typeface="Calibri" pitchFamily="34" charset="0"/>
              </a:rPr>
              <a:t>Широкий функционал</a:t>
            </a:r>
            <a:endParaRPr lang="ru-RU" sz="4800" dirty="0" smtClean="0">
              <a:cs typeface="Calibri" pitchFamily="34" charset="0"/>
            </a:endParaRPr>
          </a:p>
        </p:txBody>
      </p:sp>
      <p:pic>
        <p:nvPicPr>
          <p:cNvPr id="1843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035222"/>
      </p:ext>
    </p:extLst>
  </p:cSld>
  <p:clrMapOvr>
    <a:masterClrMapping/>
  </p:clrMapOvr>
  <p:transition spd="med" advTm="5311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72408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308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1484784"/>
            <a:ext cx="475252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endParaRPr lang="ru-RU" sz="800" b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  <a:latin typeface="Calibri"/>
                <a:cs typeface="+mn-cs"/>
              </a:rPr>
              <a:t>NEW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Calibri"/>
                <a:cs typeface="+mn-cs"/>
              </a:rPr>
              <a:t>Мобильное </a:t>
            </a:r>
            <a: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  <a:t>приложение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: гид по государственным  услугам и объектам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города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  <a:latin typeface="Calibri"/>
                <a:cs typeface="+mn-cs"/>
              </a:rPr>
              <a:t>NEW </a:t>
            </a:r>
            <a:r>
              <a:rPr lang="ru-RU" b="1" dirty="0" smtClean="0">
                <a:solidFill>
                  <a:prstClr val="black"/>
                </a:solidFill>
                <a:latin typeface="Calibri"/>
                <a:cs typeface="+mn-cs"/>
              </a:rPr>
              <a:t>Интерактивная карта</a:t>
            </a:r>
            <a: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  <a:t>:</a:t>
            </a:r>
            <a:r>
              <a:rPr lang="ru-RU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информация 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об объектах, туристических маршрутах и событиях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города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  <a:latin typeface="Calibri"/>
                <a:cs typeface="+mn-cs"/>
              </a:rPr>
              <a:t>NEW </a:t>
            </a:r>
            <a:r>
              <a:rPr lang="ru-RU" b="1" dirty="0" smtClean="0">
                <a:solidFill>
                  <a:prstClr val="black"/>
                </a:solidFill>
                <a:latin typeface="Calibri"/>
                <a:cs typeface="+mn-cs"/>
              </a:rPr>
              <a:t>Доступность </a:t>
            </a:r>
            <a: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  <a:t>контента для лиц с </a:t>
            </a:r>
            <a:b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  <a:t>ограниченными возможностями 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(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WCAG2.0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88640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версия решения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19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 fontAlgn="auto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0"/>
            <a:ext cx="686163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Рост рынка мобильных устройств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274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2013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  - переломный год по продажам мобильных устройств: 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смартфоны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более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чем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50% рынка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планшеты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также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набирают популярность. 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  <a:cs typeface="+mn-cs"/>
              </a:rPr>
              <a:t>II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квартал 2013г.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- </a:t>
            </a:r>
            <a:r>
              <a:rPr lang="ru-RU" sz="1600" b="1" dirty="0">
                <a:solidFill>
                  <a:prstClr val="black"/>
                </a:solidFill>
                <a:latin typeface="Calibri"/>
                <a:cs typeface="+mn-cs"/>
              </a:rPr>
              <a:t>Мировой рынок мобильных телефонов вырос на 6% 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до 432,1 млн устройств по сравнению с 407,7 млн в аналогичный период прошлого года, сообщает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IDC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Смартфоны: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во II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квартале2013 г. было поставлено на мировой рынок 237,9 млн штук по сравнению со 156,2 млн в аналогичный период прошлого года.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Рост год к году составил 52,3%.</a:t>
            </a:r>
          </a:p>
          <a:p>
            <a:pPr marL="266700" indent="-266700" fontAlgn="auto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 Рост рынка смартфонов в России во 2 квартале 2013 г. незначительно обогнал темп роста мирового рынка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 (поставки на российский рынок в этот период </a:t>
            </a:r>
            <a:r>
              <a:rPr lang="ru-RU" sz="1600" u="sng" dirty="0" smtClean="0">
                <a:solidFill>
                  <a:prstClr val="black"/>
                </a:solidFill>
                <a:latin typeface="Calibri"/>
                <a:cs typeface="+mn-cs"/>
                <a:hlinkClick r:id="rId6"/>
              </a:rPr>
              <a:t>возросли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cs typeface="+mn-cs"/>
              </a:rPr>
              <a:t>на 56,6%)</a:t>
            </a:r>
            <a:endParaRPr lang="ru-RU" sz="16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4059676"/>
            <a:ext cx="1638300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4202659"/>
            <a:ext cx="2448272" cy="1579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encrypted-tbn3.gstatic.com/images?q=tbn:ANd9GcST5YRzvyT75WTSf4yKqmwPd0OwNuXeQYgwCrSGTlYQOrjPU8S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16" y="4400644"/>
            <a:ext cx="2015480" cy="1357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37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971600" y="1772816"/>
            <a:ext cx="7102590" cy="3315709"/>
            <a:chOff x="1697639" y="1377245"/>
            <a:chExt cx="5818880" cy="2536720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2741" y="1377245"/>
              <a:ext cx="5813778" cy="250862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474148" y="367829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6104" y="3689585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05585" y="3670771"/>
              <a:ext cx="1230489" cy="17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27141" y="365195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97194" y="3660049"/>
              <a:ext cx="7873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spc="-70" dirty="0" smtClean="0">
                  <a:solidFill>
                    <a:prstClr val="black"/>
                  </a:solidFill>
                  <a:latin typeface="Calibri"/>
                  <a:cs typeface="Calibri"/>
                </a:rPr>
                <a:t>Consumer PC</a:t>
              </a:r>
              <a:endParaRPr lang="ru-RU" sz="1000" spc="-7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7972" y="3660049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spc="-70" dirty="0" smtClean="0">
                  <a:solidFill>
                    <a:prstClr val="black"/>
                  </a:solidFill>
                  <a:latin typeface="Calibri"/>
                  <a:cs typeface="Calibri"/>
                </a:rPr>
                <a:t>Corporate PC</a:t>
              </a:r>
              <a:endParaRPr lang="ru-RU" sz="1000" spc="-7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56863" y="3660049"/>
              <a:ext cx="1522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spc="-70" dirty="0" smtClean="0">
                  <a:solidFill>
                    <a:prstClr val="black"/>
                  </a:solidFill>
                  <a:latin typeface="Calibri"/>
                  <a:cs typeface="Calibri"/>
                </a:rPr>
                <a:t>Apple &amp; Android smartphones</a:t>
              </a:r>
              <a:endParaRPr lang="ru-RU" sz="1000" spc="-7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69009" y="3660049"/>
              <a:ext cx="5183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spc="-70" dirty="0" smtClean="0">
                  <a:solidFill>
                    <a:prstClr val="black"/>
                  </a:solidFill>
                  <a:latin typeface="Calibri"/>
                  <a:cs typeface="Calibri"/>
                </a:rPr>
                <a:t>Tablets</a:t>
              </a:r>
              <a:endParaRPr lang="ru-RU" sz="1000" spc="-7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pic>
          <p:nvPicPr>
            <p:cNvPr id="19" name="Изображение 18" descr="Снимок экрана 2013-09-24 в 0.56.3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944" y="1446624"/>
              <a:ext cx="2159000" cy="12441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61130" y="1378142"/>
              <a:ext cx="3093092" cy="21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spc="-70" dirty="0" smtClean="0">
                  <a:solidFill>
                    <a:prstClr val="black"/>
                  </a:solidFill>
                  <a:latin typeface="Calibri"/>
                  <a:cs typeface="Calibri"/>
                </a:rPr>
                <a:t>Quarterly unit sales (m)   Jun-2007 – Jun-2013</a:t>
              </a:r>
              <a:endParaRPr lang="ru-RU" sz="1200" b="1" spc="-7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97639" y="1759185"/>
              <a:ext cx="338666" cy="15616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08830" y="1675839"/>
              <a:ext cx="266858" cy="1616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200</a:t>
              </a:r>
            </a:p>
            <a:p>
              <a:pPr algn="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180</a:t>
              </a:r>
            </a:p>
            <a:p>
              <a:pPr algn="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160</a:t>
              </a:r>
            </a:p>
            <a:p>
              <a:pPr algn="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140</a:t>
              </a:r>
            </a:p>
            <a:p>
              <a:pPr algn="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120</a:t>
              </a:r>
            </a:p>
            <a:p>
              <a:pPr algn="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100</a:t>
              </a:r>
            </a:p>
            <a:p>
              <a:pPr algn="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80</a:t>
              </a:r>
            </a:p>
            <a:p>
              <a:pPr algn="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60</a:t>
              </a:r>
            </a:p>
            <a:p>
              <a:pPr algn="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40</a:t>
              </a:r>
            </a:p>
            <a:p>
              <a:pPr algn="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20</a:t>
              </a:r>
            </a:p>
            <a:p>
              <a:pPr algn="r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spc="-40" dirty="0" smtClean="0">
                  <a:solidFill>
                    <a:prstClr val="black"/>
                  </a:solidFill>
                  <a:latin typeface="Calibri"/>
                  <a:cs typeface="Calibri"/>
                </a:rPr>
                <a:t>0 </a:t>
              </a:r>
              <a:endParaRPr lang="ru-RU" sz="800" spc="-4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95536" y="220118"/>
            <a:ext cx="5491125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Calibri"/>
                <a:cs typeface="Calibri"/>
              </a:rPr>
              <a:t>Объем продаж мобильных устройств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  <a:cs typeface="Calibri"/>
              </a:rPr>
              <a:t>vs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cs typeface="Calibri"/>
              </a:rPr>
              <a:t> PC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endParaRPr lang="en-US" sz="28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3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включая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  <a:latin typeface="Calibri"/>
                <a:cs typeface="+mn-cs"/>
              </a:rPr>
              <a:t>нетбуки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Исходя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из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следующих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"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жизненных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циклов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лет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Источник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: Katy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Huberty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Ehud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Gelblum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9" name="Изображение 8" descr="Снимок экрана 2013-01-31 в 0.02.24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14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495672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000+ партнеров</a:t>
            </a: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20672316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210"/>
            <a:ext cx="9180512" cy="6869211"/>
          </a:xfrm>
          <a:prstGeom prst="rect">
            <a:avLst/>
          </a:prstGeom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7544" y="1052736"/>
            <a:ext cx="8424936" cy="5256584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221088"/>
            <a:ext cx="7995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Calibri"/>
                <a:cs typeface="+mn-cs"/>
              </a:rPr>
              <a:t>В 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период с 2012 по 2017 гг. объем мобильного трафика вырастет в 13 раз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797152"/>
            <a:ext cx="720080" cy="449315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5988" y="4941170"/>
            <a:ext cx="1668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П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о </a:t>
            </a: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прогнозам </a:t>
            </a:r>
            <a:r>
              <a:rPr lang="ru-RU" sz="1400" dirty="0" err="1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Cisco</a:t>
            </a:r>
            <a:endParaRPr lang="ru-RU" sz="14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4" y="1340768"/>
            <a:ext cx="7630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Calibri"/>
                <a:cs typeface="+mn-cs"/>
              </a:rPr>
              <a:t>Растет число </a:t>
            </a:r>
            <a:r>
              <a:rPr lang="ru-RU" sz="3200" dirty="0">
                <a:solidFill>
                  <a:prstClr val="black"/>
                </a:solidFill>
                <a:latin typeface="Calibri"/>
                <a:cs typeface="+mn-cs"/>
              </a:rPr>
              <a:t>пользователей мобильными </a:t>
            </a:r>
            <a:r>
              <a:rPr lang="ru-RU" sz="3200" dirty="0" smtClean="0">
                <a:solidFill>
                  <a:prstClr val="black"/>
                </a:solidFill>
                <a:latin typeface="Calibri"/>
                <a:cs typeface="+mn-cs"/>
              </a:rPr>
              <a:t>устройствами</a:t>
            </a:r>
            <a:endParaRPr lang="ru-RU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36912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cs typeface="+mn-cs"/>
              </a:rPr>
              <a:t>87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+mn-cs"/>
              </a:rPr>
              <a:t>% Of Connected Devices By 2017 Will Be Tablets And Smartphones</a:t>
            </a:r>
            <a:endParaRPr lang="ru-RU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15988" y="3356994"/>
            <a:ext cx="1582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П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о </a:t>
            </a: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прогнозам </a:t>
            </a:r>
            <a:r>
              <a:rPr lang="en-US" sz="1400" dirty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alibri"/>
                <a:cs typeface="+mn-cs"/>
                <a:hlinkClick r:id="rId7"/>
              </a:rPr>
              <a:t>IDC</a:t>
            </a:r>
            <a:endParaRPr lang="ru-RU" sz="14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3212976"/>
            <a:ext cx="936104" cy="378186"/>
          </a:xfrm>
          <a:prstGeom prst="roundRect">
            <a:avLst>
              <a:gd name="adj" fmla="val 16428"/>
            </a:avLst>
          </a:prstGeom>
        </p:spPr>
      </p:pic>
    </p:spTree>
    <p:extLst>
      <p:ext uri="{BB962C8B-B14F-4D97-AF65-F5344CB8AC3E}">
        <p14:creationId xmlns:p14="http://schemas.microsoft.com/office/powerpoint/2010/main" val="29557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600" b="1" dirty="0" smtClean="0">
                <a:solidFill>
                  <a:prstClr val="black"/>
                </a:solidFill>
                <a:ea typeface="Calibri"/>
                <a:cs typeface="Calibri"/>
              </a:rPr>
              <a:t>1С-Битрикс: Мобильное приложение</a:t>
            </a:r>
            <a:endParaRPr kumimoji="0" lang="en-US" sz="2600" b="1" dirty="0">
              <a:solidFill>
                <a:prstClr val="black"/>
              </a:solidFill>
              <a:latin typeface="Verdana" charset="0"/>
              <a:ea typeface="Calibri"/>
              <a:cs typeface="Calibri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484784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AppStore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Google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2708916"/>
            <a:ext cx="51845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Разработка на html5+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JavaScript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Выпуск обновления не требует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перевыпуск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приложений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Удобно для коллективной разработки, легко масштабировать выпуск. Все формы и изменения сразу отражаются на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сайте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Единая разработка для всех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платформ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5089379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4" y="5000217"/>
            <a:ext cx="729208" cy="5469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1556793"/>
            <a:ext cx="2825681" cy="3134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6282" y="5949280"/>
            <a:ext cx="222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B10000"/>
                </a:solidFill>
                <a:latin typeface="Calibri"/>
                <a:cs typeface="+mn-cs"/>
              </a:rPr>
              <a:t>apps.1c-bitrix.ru</a:t>
            </a:r>
            <a:endParaRPr lang="ru-RU" sz="2400" u="sng" dirty="0">
              <a:solidFill>
                <a:srgbClr val="B10000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7100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libri"/>
              </a:rPr>
              <a:t>Теперь быстрый выпуск собственного мобильного приложения для органа власти </a:t>
            </a:r>
            <a:r>
              <a:rPr lang="ru-RU" b="1" dirty="0" smtClean="0">
                <a:solidFill>
                  <a:srgbClr val="000000"/>
                </a:solidFill>
                <a:latin typeface="Calibri"/>
              </a:rPr>
              <a:t>- это 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реальность! </a:t>
            </a:r>
          </a:p>
        </p:txBody>
      </p:sp>
    </p:spTree>
    <p:extLst>
      <p:ext uri="{BB962C8B-B14F-4D97-AF65-F5344CB8AC3E}">
        <p14:creationId xmlns:p14="http://schemas.microsoft.com/office/powerpoint/2010/main" val="26942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58"/>
            <a:ext cx="9144000" cy="687395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33782"/>
            <a:ext cx="46085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Мобильное приложение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«Мой город»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0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Создано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на базе  продукта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1С-Битрикс: Мобильное приложение»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Демо-версия «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BitrixCity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»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доступна в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AppStore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и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Google Play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935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9"/>
          <a:stretch/>
        </p:blipFill>
        <p:spPr>
          <a:xfrm>
            <a:off x="-18286" y="0"/>
            <a:ext cx="9162286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999" y="136732"/>
            <a:ext cx="46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  <a:cs typeface="+mn-cs"/>
              </a:rPr>
              <a:t>Гид по государственным услугам</a:t>
            </a:r>
            <a:endParaRPr lang="ru-RU" sz="28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6" y="1076325"/>
            <a:ext cx="3563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Список необходимых документов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Порядок и условия предоставления услуг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Популярные услуги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73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475" y="1268760"/>
            <a:ext cx="3162300" cy="5225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293168"/>
            <a:ext cx="3175703" cy="522595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Государственные услуги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70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 граждан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960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Отправить обращение или сообщить о проблеме стало удобно!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Выбор темы обращения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Добавление фотографий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/>
                <a:cs typeface="+mn-cs"/>
              </a:rPr>
              <a:t>Геолокация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 (планируется)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Просмотр статусов и результата обработки в личном кабинете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02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Обращения: статусы и темы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138" y="1303759"/>
            <a:ext cx="3378327" cy="4976813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33475"/>
            <a:ext cx="3396183" cy="49768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9745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6" y="1044743"/>
            <a:ext cx="2906363" cy="548979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5" y="764704"/>
            <a:ext cx="596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Calibri"/>
                <a:cs typeface="+mn-cs"/>
              </a:rPr>
              <a:t>Интерактивная карта объектов</a:t>
            </a:r>
            <a:endParaRPr lang="ru-RU" sz="2800" b="1" dirty="0"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773526"/>
            <a:ext cx="40324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Вся инфраструктура города/муниципалитета – на ладони!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Категории объектов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Группировка объектов </a:t>
            </a:r>
            <a:endParaRPr lang="en-US" sz="2400" dirty="0" smtClean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Поиск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Просмотр детального описания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Прокладка маршрутов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675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событий города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67" y="1340768"/>
            <a:ext cx="3074456" cy="5020599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340768"/>
            <a:ext cx="3074456" cy="5020599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62596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туристических маршрутов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915" y="1489914"/>
            <a:ext cx="3124583" cy="4603381"/>
          </a:xfrm>
          <a:prstGeom prst="roundRect">
            <a:avLst>
              <a:gd name="adj" fmla="val 4902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3048" y="1489915"/>
            <a:ext cx="3047304" cy="4603381"/>
          </a:xfrm>
          <a:prstGeom prst="roundRect">
            <a:avLst>
              <a:gd name="adj" fmla="val 4056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8190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412776"/>
            <a:ext cx="73533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1044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Отличное предложение для ваших клиентов! 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1611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Теперь быстрый выпуск собственного мобильного приложения для органа власти -это реальность! 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420888"/>
            <a:ext cx="39604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latin typeface="Calibri"/>
                <a:cs typeface="+mn-cs"/>
              </a:rPr>
              <a:t>Готовое решение от «1С-Битрикс»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latin typeface="Calibri"/>
                <a:cs typeface="+mn-cs"/>
              </a:rPr>
              <a:t>Легко доработать </a:t>
            </a:r>
            <a:br>
              <a:rPr lang="ru-RU" sz="2200" dirty="0" smtClean="0">
                <a:latin typeface="Calibri"/>
                <a:cs typeface="+mn-cs"/>
              </a:rPr>
            </a:br>
            <a:r>
              <a:rPr lang="ru-RU" sz="2200" dirty="0" smtClean="0">
                <a:latin typeface="Calibri"/>
                <a:cs typeface="+mn-cs"/>
              </a:rPr>
              <a:t>(</a:t>
            </a:r>
            <a:r>
              <a:rPr lang="ru-RU" sz="2200" dirty="0" err="1" smtClean="0">
                <a:latin typeface="Calibri"/>
                <a:cs typeface="+mn-cs"/>
              </a:rPr>
              <a:t>Битрикс</a:t>
            </a:r>
            <a:r>
              <a:rPr lang="ru-RU" sz="2200" dirty="0" smtClean="0">
                <a:latin typeface="Calibri"/>
                <a:cs typeface="+mn-cs"/>
              </a:rPr>
              <a:t>/</a:t>
            </a:r>
            <a:r>
              <a:rPr lang="en-US" sz="2200" dirty="0" smtClean="0">
                <a:latin typeface="Calibri"/>
                <a:cs typeface="+mn-cs"/>
              </a:rPr>
              <a:t>PHP/HTML5</a:t>
            </a:r>
            <a:endParaRPr lang="ru-RU" sz="2200" dirty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Сразу можно опубликовать в </a:t>
            </a:r>
            <a:r>
              <a:rPr lang="en-US" sz="2200" dirty="0" err="1" smtClean="0">
                <a:solidFill>
                  <a:prstClr val="black"/>
                </a:solidFill>
                <a:latin typeface="Calibri"/>
                <a:cs typeface="+mn-cs"/>
              </a:rPr>
              <a:t>AppStore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и 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cs typeface="+mn-cs"/>
              </a:rPr>
              <a:t>Google Play</a:t>
            </a:r>
            <a:endParaRPr lang="ru-RU" sz="22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Не нужно </a:t>
            </a:r>
            <a:r>
              <a:rPr lang="ru-RU" sz="2200" dirty="0" err="1" smtClean="0">
                <a:solidFill>
                  <a:prstClr val="black"/>
                </a:solidFill>
                <a:latin typeface="Calibri"/>
                <a:cs typeface="+mn-cs"/>
              </a:rPr>
              <a:t>перевыпускать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cs typeface="+mn-cs"/>
              </a:rPr>
              <a:t> приложение для выпуска обновлений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621438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148064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87000"/>
                </a:srgbClr>
              </a:gs>
              <a:gs pos="84000">
                <a:schemeClr val="bg1"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968552" cy="92211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API </a:t>
            </a:r>
            <a:r>
              <a:rPr lang="ru-RU" sz="2800" b="1" dirty="0" smtClean="0">
                <a:solidFill>
                  <a:srgbClr val="000000"/>
                </a:solidFill>
              </a:rPr>
              <a:t>-Интерактивная карта объектов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5040560" cy="5616624"/>
          </a:xfrm>
        </p:spPr>
        <p:txBody>
          <a:bodyPr>
            <a:noAutofit/>
          </a:bodyPr>
          <a:lstStyle/>
          <a:p>
            <a:pPr marL="0" lvl="4" indent="14288">
              <a:buClr>
                <a:srgbClr val="C00000"/>
              </a:buClr>
              <a:buNone/>
            </a:pPr>
            <a:r>
              <a:rPr lang="ru-RU" sz="1800" b="1" dirty="0" smtClean="0"/>
              <a:t>Мы создали </a:t>
            </a:r>
            <a:r>
              <a:rPr lang="en-US" sz="1800" b="1" dirty="0" smtClean="0"/>
              <a:t>API </a:t>
            </a:r>
            <a:r>
              <a:rPr lang="ru-RU" sz="1800" b="1" dirty="0" smtClean="0"/>
              <a:t>интерактивной карты объектов:</a:t>
            </a:r>
          </a:p>
          <a:p>
            <a:pPr marL="0" lvl="4" indent="14288" algn="ctr">
              <a:buClr>
                <a:srgbClr val="C00000"/>
              </a:buClr>
              <a:buNone/>
            </a:pPr>
            <a:endParaRPr lang="ru-RU" sz="1800" b="1" dirty="0" smtClean="0"/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Карта </a:t>
            </a:r>
            <a:r>
              <a:rPr lang="ru-RU" sz="1800" dirty="0"/>
              <a:t>объектов города/ края </a:t>
            </a:r>
            <a:r>
              <a:rPr lang="ru-RU" sz="1800" dirty="0" smtClean="0"/>
              <a:t>области;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/>
              <a:t>К</a:t>
            </a:r>
            <a:r>
              <a:rPr lang="ru-RU" sz="1800" dirty="0" smtClean="0"/>
              <a:t>арта событий  и туристических маршрутов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Интеграция  с картами </a:t>
            </a:r>
            <a:r>
              <a:rPr lang="en-US" sz="1800" dirty="0" smtClean="0"/>
              <a:t>Google</a:t>
            </a:r>
            <a:r>
              <a:rPr lang="ru-RU" sz="1800" dirty="0" smtClean="0"/>
              <a:t> 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Возможность управления </a:t>
            </a:r>
            <a:r>
              <a:rPr lang="ru-RU" sz="1800" dirty="0"/>
              <a:t>картой: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веб</a:t>
            </a:r>
            <a:r>
              <a:rPr lang="en-US" sz="1800" dirty="0" smtClean="0"/>
              <a:t>-</a:t>
            </a:r>
            <a:r>
              <a:rPr lang="ru-RU" sz="1800" dirty="0" smtClean="0"/>
              <a:t>маркеры,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масштабирование карты в соответствии с группировкой объектов,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настройка инфо-окна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поиск объектов.</a:t>
            </a:r>
          </a:p>
          <a:p>
            <a:pPr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Возможность использовать в </a:t>
            </a:r>
            <a:r>
              <a:rPr lang="ru-RU" sz="1800" dirty="0"/>
              <a:t>качестве </a:t>
            </a:r>
            <a:r>
              <a:rPr lang="ru-RU" sz="1800" dirty="0" smtClean="0"/>
              <a:t>стандартного </a:t>
            </a:r>
            <a:r>
              <a:rPr lang="ru-RU" sz="1800" dirty="0"/>
              <a:t>средства работы с </a:t>
            </a:r>
            <a:r>
              <a:rPr lang="ru-RU" sz="1800" dirty="0" smtClean="0"/>
              <a:t>картой</a:t>
            </a:r>
          </a:p>
          <a:p>
            <a:pPr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endParaRPr lang="ru-RU" sz="1800" dirty="0"/>
          </a:p>
          <a:p>
            <a:pPr marL="0" indent="0">
              <a:buClr>
                <a:srgbClr val="C00000"/>
              </a:buClr>
              <a:buNone/>
              <a:tabLst>
                <a:tab pos="357188" algn="l"/>
              </a:tabLst>
            </a:pPr>
            <a:r>
              <a:rPr lang="ru-RU" sz="1800" b="1" dirty="0" smtClean="0"/>
              <a:t>На базе </a:t>
            </a:r>
            <a:r>
              <a:rPr lang="en-US" sz="1800" b="1" dirty="0" smtClean="0"/>
              <a:t>API </a:t>
            </a:r>
            <a:r>
              <a:rPr lang="ru-RU" sz="1800" b="1" dirty="0" smtClean="0"/>
              <a:t>партнеры могут делать собственные решения (мобильные и обычные)!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  <a:tabLst>
                <a:tab pos="357188" algn="l"/>
              </a:tabLst>
            </a:pPr>
            <a:endParaRPr lang="ru-RU" sz="1800" dirty="0"/>
          </a:p>
          <a:p>
            <a:pPr>
              <a:buClr>
                <a:srgbClr val="C00000"/>
              </a:buClr>
              <a:buFont typeface="Wingdings" pitchFamily="2" charset="2"/>
              <a:buChar char="ü"/>
              <a:tabLst>
                <a:tab pos="357188" algn="l"/>
              </a:tabLst>
            </a:pPr>
            <a:endParaRPr lang="ru-RU" sz="1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endParaRPr lang="ru-RU" sz="1800" dirty="0"/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в обычной версии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484784"/>
            <a:ext cx="7236296" cy="49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61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" y="850404"/>
            <a:ext cx="912503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8754"/>
            <a:ext cx="9185383" cy="52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4245"/>
            <a:ext cx="9144000" cy="51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4784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 Р 52872-2007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: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контрастная версия</a:t>
            </a:r>
            <a:b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+mn-cs"/>
              </a:rPr>
              <a:t>CSS,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без </a:t>
            </a:r>
            <a:r>
              <a:rPr lang="ru-RU" sz="2000" b="1" dirty="0">
                <a:solidFill>
                  <a:srgbClr val="000000"/>
                </a:solidFill>
                <a:latin typeface="Calibri"/>
                <a:cs typeface="+mn-cs"/>
              </a:rPr>
              <a:t>перезагрузки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en-US" sz="20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Подробное руководство по обеспечению доступности веб-контента</a:t>
            </a: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5782700" y="1304048"/>
            <a:ext cx="2389699" cy="2412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3909267"/>
            <a:ext cx="2389699" cy="224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531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496746" y="0"/>
            <a:ext cx="81505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5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15" y="1437"/>
            <a:ext cx="7898971" cy="685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2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Руководство по доступности (законодательная карта 2)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4784"/>
            <a:ext cx="9144000" cy="48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9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2282" y="1268760"/>
            <a:ext cx="5962434" cy="489654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708920"/>
            <a:ext cx="5832648" cy="3130744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Расширенная редакция – </a:t>
            </a: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99 900 руб.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dirty="0">
                <a:solidFill>
                  <a:srgbClr val="000000"/>
                </a:solidFill>
                <a:latin typeface="Calibri"/>
                <a:cs typeface="+mn-cs"/>
              </a:rPr>
              <a:t>с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 мобильным приложением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В подарок клиенту лицензия на </a:t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«1С-Битрикс: Мобильное</a:t>
            </a:r>
            <a:r>
              <a:rPr lang="en-US" sz="2200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приложение» </a:t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Экономия – 41 000 рублей! 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endParaRPr lang="ru-RU" sz="2200" b="1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357188" algn="l"/>
              </a:tabLst>
            </a:pPr>
            <a:r>
              <a:rPr lang="ru-RU" sz="2200" dirty="0" smtClean="0">
                <a:solidFill>
                  <a:prstClr val="black"/>
                </a:solidFill>
                <a:latin typeface="+mn-lt"/>
              </a:rPr>
              <a:t>Базовая </a:t>
            </a:r>
            <a:r>
              <a:rPr lang="ru-RU" sz="2200" dirty="0">
                <a:solidFill>
                  <a:prstClr val="black"/>
                </a:solidFill>
                <a:latin typeface="+mn-lt"/>
              </a:rPr>
              <a:t>редакция</a:t>
            </a:r>
            <a:r>
              <a:rPr lang="ru-RU" sz="2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prstClr val="black"/>
                </a:solidFill>
              </a:rPr>
              <a:t>– 49 900 руб.</a:t>
            </a:r>
          </a:p>
          <a:p>
            <a:pPr marL="785813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Цены:</a:t>
            </a:r>
            <a:endParaRPr lang="ru-RU" sz="24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6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volna\Downloads\картинки\9181433_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" y="0"/>
            <a:ext cx="9137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1277332"/>
            <a:ext cx="5810773" cy="3807852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</a:rPr>
              <a:t>       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Один год бесплатных обновлений платформы и техподдержки от 1С-Битрикс, льготное продление лицензии (22%) в течение одного  месяца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Неограниченное количество зарегистрированных пользователей сайта</a:t>
            </a:r>
          </a:p>
          <a:p>
            <a:pPr marL="457200" indent="-457200">
              <a:buFontTx/>
              <a:buBlip>
                <a:blip r:embed="rId4"/>
              </a:buBlip>
            </a:pPr>
            <a:r>
              <a:rPr lang="ru-RU" sz="2200" dirty="0" smtClean="0">
                <a:solidFill>
                  <a:prstClr val="black"/>
                </a:solidFill>
              </a:rPr>
              <a:t>Неограниченный объем размещаемой информации</a:t>
            </a:r>
          </a:p>
          <a:p>
            <a:pPr marL="457200" indent="-457200">
              <a:buFontTx/>
              <a:buBlip>
                <a:blip r:embed="rId4"/>
              </a:buBlip>
            </a:pP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prstClr val="black"/>
                </a:solidFill>
                <a:latin typeface="Calibri"/>
              </a:rPr>
              <a:t>Политика 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лицензирования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Изображение 2" descr="8709283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0" y="5157788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649288" y="5351463"/>
            <a:ext cx="838676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latin typeface="Calibri" pitchFamily="34" charset="0"/>
                <a:cs typeface="Calibri" pitchFamily="34" charset="0"/>
              </a:rPr>
              <a:t>Минимальное время на запуск сайта</a:t>
            </a: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670550"/>
            <a:ext cx="4000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сайта у партнеров 1С-Битрикс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Список партнеров есть на сайте </a:t>
            </a:r>
            <a:r>
              <a:rPr lang="en-US" sz="2800" dirty="0" smtClean="0">
                <a:latin typeface="Calibri"/>
                <a:cs typeface="Calibri"/>
              </a:rPr>
              <a:t>www.1c-bitrix.ru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630343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2333500"/>
            <a:ext cx="9140044" cy="2467100"/>
          </a:xfrm>
          <a:prstGeom prst="rect">
            <a:avLst/>
          </a:prstGeom>
          <a:solidFill>
            <a:srgbClr val="FFFFFF">
              <a:alpha val="9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87381"/>
            <a:ext cx="8686800" cy="16303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Более 20 000 сертифицированных специалистов работают с платформой «1С-Битрикс». </a:t>
            </a:r>
          </a:p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При необходимости, вы легко передадите проект новому разработчику.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2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982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952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2444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492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1911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063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76475"/>
            <a:ext cx="17224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Платформу 1С-Битрикс используют: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718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3808" y="1340768"/>
            <a:ext cx="4241800" cy="685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24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latin typeface="+mn-lt"/>
              </a:rPr>
              <a:t>Более 800 клиентов уже используют готовое решение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2\gossite_screens\Snap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14356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mp\2\gossite_screens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67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2\gossite_screens\Snap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" y="943447"/>
            <a:ext cx="9064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2\gossite_screens\basic\Snap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" y="616686"/>
            <a:ext cx="9001099" cy="60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2\gossite_screens\basic\Snap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" y="836712"/>
            <a:ext cx="909987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2\gossite_screens\basic\Snap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" y="1273209"/>
            <a:ext cx="9016474" cy="45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2\gossite_screens\basic\Snap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" y="1196752"/>
            <a:ext cx="9037090" cy="44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2\gossite_screens\basic\Snap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" y="1196752"/>
            <a:ext cx="91007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72408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308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1484784"/>
            <a:ext cx="475252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Полностью готовое к развертыванию решение из коробки: готовая структура и </a:t>
            </a:r>
            <a:r>
              <a:rPr lang="ru-RU" dirty="0" err="1" smtClean="0">
                <a:solidFill>
                  <a:prstClr val="black"/>
                </a:solidFill>
                <a:latin typeface="Calibri"/>
                <a:cs typeface="+mn-cs"/>
              </a:rPr>
              <a:t>демоконтент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, широкий функционал системы управления и интеграция с внутренним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порталом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800" b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  <a:latin typeface="Calibri"/>
                <a:cs typeface="+mn-cs"/>
              </a:rPr>
              <a:t>NEW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Calibri"/>
                <a:cs typeface="+mn-cs"/>
              </a:rPr>
              <a:t>Мобильное </a:t>
            </a:r>
            <a: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  <a:t>приложение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: гид по государственным  услугам и объектам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города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  <a:latin typeface="Calibri"/>
                <a:cs typeface="+mn-cs"/>
              </a:rPr>
              <a:t>NEW </a:t>
            </a:r>
            <a:r>
              <a:rPr lang="ru-RU" b="1" dirty="0" smtClean="0">
                <a:solidFill>
                  <a:prstClr val="black"/>
                </a:solidFill>
                <a:latin typeface="Calibri"/>
                <a:cs typeface="+mn-cs"/>
              </a:rPr>
              <a:t>Интерактивная карта</a:t>
            </a:r>
            <a: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  <a:t>:</a:t>
            </a:r>
            <a:r>
              <a:rPr lang="ru-RU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информация 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об объектах, туристических маршрутах и событиях 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города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  <a:latin typeface="Calibri"/>
                <a:cs typeface="+mn-cs"/>
              </a:rPr>
              <a:t>NEW </a:t>
            </a:r>
            <a:r>
              <a:rPr lang="ru-RU" b="1" dirty="0" smtClean="0">
                <a:solidFill>
                  <a:prstClr val="black"/>
                </a:solidFill>
                <a:latin typeface="Calibri"/>
                <a:cs typeface="+mn-cs"/>
              </a:rPr>
              <a:t>Доступность </a:t>
            </a:r>
            <a: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  <a:t>контента для лиц с </a:t>
            </a:r>
            <a:b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ru-RU" b="1" dirty="0">
                <a:solidFill>
                  <a:prstClr val="black"/>
                </a:solidFill>
                <a:latin typeface="Calibri"/>
                <a:cs typeface="+mn-cs"/>
              </a:rPr>
              <a:t>ограниченными возможностями </a:t>
            </a:r>
            <a:r>
              <a:rPr lang="ru-RU" dirty="0">
                <a:solidFill>
                  <a:prstClr val="black"/>
                </a:solidFill>
                <a:latin typeface="Calibri"/>
                <a:cs typeface="+mn-cs"/>
              </a:rPr>
              <a:t>(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WCAG2.0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77350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1С-Битрикс: Официальный сайт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государственной организации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5424324"/>
            <a:ext cx="359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Более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+mn-cs"/>
              </a:rPr>
              <a:t>8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00 успешных проектов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+mn-cs"/>
              </a:rPr>
              <a:t>!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71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:\Users\volna\Desktop\my documents\презентации\картинки\нов\972723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3"/>
          <a:stretch>
            <a:fillRect/>
          </a:stretch>
        </p:blipFill>
        <p:spPr bwMode="auto">
          <a:xfrm>
            <a:off x="0" y="-7938"/>
            <a:ext cx="91773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3072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5875" y="2741613"/>
            <a:ext cx="9193213" cy="208915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875" y="3025775"/>
            <a:ext cx="8691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sz="4400" b="1" dirty="0">
                <a:latin typeface="+mj-lt"/>
                <a:ea typeface="+mj-ea"/>
                <a:cs typeface="+mj-cs"/>
              </a:rPr>
              <a:t>Внутренний (</a:t>
            </a:r>
            <a:r>
              <a:rPr lang="ru-RU" sz="4400" b="1" dirty="0" err="1">
                <a:latin typeface="+mj-lt"/>
                <a:ea typeface="+mj-ea"/>
                <a:cs typeface="+mj-cs"/>
              </a:rPr>
              <a:t>интранет</a:t>
            </a:r>
            <a:r>
              <a:rPr lang="ru-RU" sz="4400" b="1" dirty="0">
                <a:latin typeface="+mj-lt"/>
                <a:ea typeface="+mj-ea"/>
                <a:cs typeface="+mj-cs"/>
              </a:rPr>
              <a:t>-) портал государственной организации</a:t>
            </a:r>
            <a:endParaRPr lang="en-US" sz="4400" b="1" dirty="0"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3072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2765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304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5105400" cy="6858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latin typeface="Calibri" charset="0"/>
                <a:ea typeface="Verdana" charset="0"/>
                <a:cs typeface="Calibri" charset="0"/>
              </a:rPr>
              <a:t>Внутренний портал государственной организации</a:t>
            </a:r>
            <a:endParaRPr lang="en-US" sz="2800" b="1" dirty="0">
              <a:latin typeface="Calibri" charset="0"/>
              <a:ea typeface="Verdana" charset="0"/>
              <a:cs typeface="Calibri" charset="0"/>
            </a:endParaRPr>
          </a:p>
        </p:txBody>
      </p:sp>
      <p:pic>
        <p:nvPicPr>
          <p:cNvPr id="1843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49363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1" y="6411135"/>
            <a:ext cx="9186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600200"/>
            <a:ext cx="4191000" cy="352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200" b="0" dirty="0" smtClean="0">
                <a:latin typeface="Calibri"/>
                <a:cs typeface="Calibri"/>
              </a:rPr>
              <a:t>Готовая структура включает: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инструкции и положения;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информацию об организационной структуре;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справочник служащих и сотрудников;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бланки и типовые формы документов; </a:t>
            </a:r>
          </a:p>
          <a:p>
            <a:pPr marL="539750" indent="-26987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cs typeface="Calibri"/>
              </a:rPr>
              <a:t>кадровые и финансово-экономические документы.</a:t>
            </a:r>
            <a:endParaRPr lang="ru-RU" sz="2200" b="0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561969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0" dirty="0" smtClean="0">
                <a:latin typeface="Calibri"/>
                <a:cs typeface="Calibri"/>
              </a:rPr>
              <a:t>разработано на основе «1С-Битрикс: Корпоративный портал»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752600"/>
            <a:ext cx="3909531" cy="2438400"/>
          </a:xfrm>
          <a:prstGeom prst="rect">
            <a:avLst/>
          </a:prstGeom>
          <a:effectLst>
            <a:reflection blurRad="6350" stA="46000" endA="300" endPos="26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67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684213" y="2636838"/>
            <a:ext cx="78359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«1С-Битрикс: Внутренний портал органа власти» позволяет разделить основную проблемы на составляющие и решить их: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1. </a:t>
            </a:r>
            <a:r>
              <a:rPr lang="ru-RU" b="1" dirty="0">
                <a:latin typeface="+mn-lt"/>
              </a:rPr>
              <a:t>Рабочие группы </a:t>
            </a:r>
            <a:r>
              <a:rPr lang="ru-RU" dirty="0">
                <a:latin typeface="+mn-lt"/>
              </a:rPr>
              <a:t>— инструмент межведомственного взаимодействия и</a:t>
            </a:r>
          </a:p>
          <a:p>
            <a:pPr>
              <a:defRPr/>
            </a:pPr>
            <a:r>
              <a:rPr lang="ru-RU" dirty="0">
                <a:latin typeface="+mn-lt"/>
              </a:rPr>
              <a:t>информационного обмена. Позволяют участникам общаться по рабочим вопросам,</a:t>
            </a:r>
          </a:p>
          <a:p>
            <a:pPr>
              <a:defRPr/>
            </a:pPr>
            <a:r>
              <a:rPr lang="ru-RU" dirty="0">
                <a:latin typeface="+mn-lt"/>
              </a:rPr>
              <a:t>получать доступ к общим документам и совместно формировать требуемый</a:t>
            </a:r>
          </a:p>
          <a:p>
            <a:pPr>
              <a:defRPr/>
            </a:pPr>
            <a:r>
              <a:rPr lang="ru-RU" dirty="0">
                <a:latin typeface="+mn-lt"/>
              </a:rPr>
              <a:t>результат.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2. </a:t>
            </a:r>
            <a:r>
              <a:rPr lang="ru-RU" b="1" dirty="0">
                <a:latin typeface="+mn-lt"/>
              </a:rPr>
              <a:t>Единый банк данных документов</a:t>
            </a:r>
            <a:r>
              <a:rPr lang="ru-RU" dirty="0">
                <a:latin typeface="+mn-lt"/>
              </a:rPr>
              <a:t> позволяет не только обеспечить доступ ко всем</a:t>
            </a:r>
          </a:p>
          <a:p>
            <a:pPr>
              <a:defRPr/>
            </a:pPr>
            <a:r>
              <a:rPr lang="ru-RU" dirty="0">
                <a:latin typeface="+mn-lt"/>
              </a:rPr>
              <a:t>документам, но и обеспечивает полнотекстовый поиск.</a:t>
            </a:r>
          </a:p>
          <a:p>
            <a:pPr>
              <a:defRPr/>
            </a:pPr>
            <a:endParaRPr lang="ru-RU" sz="1600" dirty="0"/>
          </a:p>
        </p:txBody>
      </p:sp>
      <p:pic>
        <p:nvPicPr>
          <p:cNvPr id="3277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Зачем нужен интранет-портал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3277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1"/>
          <p:cNvSpPr txBox="1">
            <a:spLocks noChangeArrowheads="1"/>
          </p:cNvSpPr>
          <p:nvPr/>
        </p:nvSpPr>
        <p:spPr bwMode="auto">
          <a:xfrm>
            <a:off x="1690688" y="1382713"/>
            <a:ext cx="6829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b="1" i="1">
                <a:solidFill>
                  <a:srgbClr val="000000"/>
                </a:solidFill>
              </a:rPr>
              <a:t>“</a:t>
            </a:r>
            <a:r>
              <a:rPr lang="ru-RU" b="1" i="1">
                <a:solidFill>
                  <a:srgbClr val="000000"/>
                </a:solidFill>
                <a:latin typeface="Calibri" pitchFamily="34" charset="0"/>
              </a:rPr>
              <a:t>Основная проблема — межведомственная разобщенность, выраженная в трудностях обмена информацией между подразделениями и координации взаимодействия.</a:t>
            </a:r>
            <a:r>
              <a:rPr lang="en-US" b="1" i="1">
                <a:solidFill>
                  <a:srgbClr val="000000"/>
                </a:solidFill>
                <a:latin typeface="Calibri" pitchFamily="34" charset="0"/>
              </a:rPr>
              <a:t>”</a:t>
            </a:r>
            <a:endParaRPr lang="ru-RU" b="1" i="1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25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611188" y="1365250"/>
            <a:ext cx="80295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3. </a:t>
            </a:r>
            <a:r>
              <a:rPr lang="ru-RU" b="1" dirty="0">
                <a:latin typeface="+mn-lt"/>
              </a:rPr>
              <a:t>Обучение </a:t>
            </a:r>
            <a:r>
              <a:rPr lang="ru-RU" dirty="0">
                <a:latin typeface="+mn-lt"/>
              </a:rPr>
              <a:t>— снижает затраты и повышает эффективность введения в должность,</a:t>
            </a:r>
          </a:p>
          <a:p>
            <a:pPr>
              <a:defRPr/>
            </a:pPr>
            <a:r>
              <a:rPr lang="ru-RU" dirty="0">
                <a:latin typeface="+mn-lt"/>
              </a:rPr>
              <a:t>повышение квалификации, проведение тестирования и аттестации.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4. </a:t>
            </a:r>
            <a:r>
              <a:rPr lang="ru-RU" b="1" dirty="0">
                <a:latin typeface="+mn-lt"/>
              </a:rPr>
              <a:t>База знаний по организации</a:t>
            </a:r>
            <a:r>
              <a:rPr lang="ru-RU" dirty="0">
                <a:latin typeface="+mn-lt"/>
              </a:rPr>
              <a:t> обеспечивает обмен опытом, быстрое нахождение</a:t>
            </a:r>
          </a:p>
          <a:p>
            <a:pPr>
              <a:defRPr/>
            </a:pPr>
            <a:r>
              <a:rPr lang="ru-RU" dirty="0">
                <a:latin typeface="+mn-lt"/>
              </a:rPr>
              <a:t>ответов на вопросы, возникающие у сотрудников.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5. </a:t>
            </a:r>
            <a:r>
              <a:rPr lang="ru-RU" b="1" dirty="0">
                <a:latin typeface="+mn-lt"/>
              </a:rPr>
              <a:t>Организация планирования деятельности. </a:t>
            </a:r>
            <a:r>
              <a:rPr lang="ru-RU" dirty="0">
                <a:latin typeface="+mn-lt"/>
              </a:rPr>
              <a:t>Актуальные планы подразделений</a:t>
            </a:r>
          </a:p>
          <a:p>
            <a:pPr>
              <a:defRPr/>
            </a:pPr>
            <a:r>
              <a:rPr lang="ru-RU" dirty="0">
                <a:latin typeface="+mn-lt"/>
              </a:rPr>
              <a:t>доступны для других подразделений в режиме реального времени.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6. </a:t>
            </a:r>
            <a:r>
              <a:rPr lang="ru-RU" b="1" dirty="0">
                <a:latin typeface="+mn-lt"/>
              </a:rPr>
              <a:t>Актуальная информация</a:t>
            </a:r>
            <a:r>
              <a:rPr lang="ru-RU" dirty="0">
                <a:latin typeface="+mn-lt"/>
              </a:rPr>
              <a:t> — единое место представления статистической</a:t>
            </a:r>
          </a:p>
          <a:p>
            <a:pPr>
              <a:defRPr/>
            </a:pPr>
            <a:r>
              <a:rPr lang="ru-RU" dirty="0">
                <a:latin typeface="+mn-lt"/>
              </a:rPr>
              <a:t>информации, информации об органе власти, городе, инфраструктуре и т.п.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7. </a:t>
            </a:r>
            <a:r>
              <a:rPr lang="ru-RU" b="1" dirty="0">
                <a:latin typeface="+mn-lt"/>
              </a:rPr>
              <a:t>Упрощение решение оперативных вопросов</a:t>
            </a:r>
            <a:r>
              <a:rPr lang="ru-RU" dirty="0">
                <a:latin typeface="+mn-lt"/>
              </a:rPr>
              <a:t> — заявки на обслуживание, организация</a:t>
            </a:r>
          </a:p>
          <a:p>
            <a:pPr>
              <a:defRPr/>
            </a:pPr>
            <a:r>
              <a:rPr lang="ru-RU" dirty="0">
                <a:latin typeface="+mn-lt"/>
              </a:rPr>
              <a:t>совещаний и встреч.</a:t>
            </a:r>
          </a:p>
        </p:txBody>
      </p:sp>
      <p:pic>
        <p:nvPicPr>
          <p:cNvPr id="3379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Зачем нужен интранет-портал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3379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083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64038" y="2420938"/>
            <a:ext cx="7842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chemeClr val="bg1">
                    <a:lumMod val="65000"/>
                  </a:schemeClr>
                </a:solidFill>
              </a:rPr>
              <a:t>+</a:t>
            </a:r>
            <a:endParaRPr lang="ru-RU" sz="8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00" name="Прямоугольник 9"/>
          <p:cNvSpPr>
            <a:spLocks noChangeArrowheads="1"/>
          </p:cNvSpPr>
          <p:nvPr/>
        </p:nvSpPr>
        <p:spPr bwMode="auto">
          <a:xfrm>
            <a:off x="1508125" y="4365625"/>
            <a:ext cx="2309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</a:rPr>
              <a:t>«Официальный сайт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государственной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организации</a:t>
            </a:r>
          </a:p>
        </p:txBody>
      </p:sp>
      <p:sp>
        <p:nvSpPr>
          <p:cNvPr id="4101" name="Прямоугольник 11"/>
          <p:cNvSpPr>
            <a:spLocks noChangeArrowheads="1"/>
          </p:cNvSpPr>
          <p:nvPr/>
        </p:nvSpPr>
        <p:spPr bwMode="auto">
          <a:xfrm>
            <a:off x="5643563" y="4387850"/>
            <a:ext cx="2265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«</a:t>
            </a:r>
            <a:r>
              <a:rPr lang="ru-RU" b="1" dirty="0">
                <a:latin typeface="+mj-lt"/>
              </a:rPr>
              <a:t>Внутренний портал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государственной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организации</a:t>
            </a:r>
          </a:p>
        </p:txBody>
      </p:sp>
      <p:sp>
        <p:nvSpPr>
          <p:cNvPr id="4102" name="Прямоугольник 12"/>
          <p:cNvSpPr>
            <a:spLocks noChangeArrowheads="1"/>
          </p:cNvSpPr>
          <p:nvPr/>
        </p:nvSpPr>
        <p:spPr bwMode="auto">
          <a:xfrm>
            <a:off x="2411413" y="549751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j-lt"/>
              </a:rPr>
              <a:t>Два независимых продукта, тесно интегрированных между собой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773238"/>
            <a:ext cx="23447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870075"/>
            <a:ext cx="23447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Комплексное решение интернет+интранет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615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570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755650" y="1412875"/>
            <a:ext cx="785653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Интеграция внутреннего портала и официального сайта позволяет реализовать </a:t>
            </a:r>
            <a:r>
              <a:rPr lang="ru-RU" b="1" dirty="0">
                <a:latin typeface="+mn-lt"/>
              </a:rPr>
              <a:t>публикацию официальной информации с портала на сайт </a:t>
            </a:r>
            <a:r>
              <a:rPr lang="ru-RU" dirty="0">
                <a:latin typeface="+mn-lt"/>
              </a:rPr>
              <a:t>(официальные новости, законы и т.п.). 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Также возможен </a:t>
            </a:r>
            <a:r>
              <a:rPr lang="ru-RU" b="1" dirty="0">
                <a:latin typeface="+mn-lt"/>
              </a:rPr>
              <a:t>обратный прием информации </a:t>
            </a:r>
            <a:r>
              <a:rPr lang="ru-RU" dirty="0">
                <a:latin typeface="+mn-lt"/>
              </a:rPr>
              <a:t>– например, прием обращений граждан с сайта и последующая их обработка госслужащими через портал. </a:t>
            </a:r>
          </a:p>
          <a:p>
            <a:pPr>
              <a:defRPr/>
            </a:pPr>
            <a:endParaRPr lang="ru-RU" sz="1600" dirty="0"/>
          </a:p>
        </p:txBody>
      </p:sp>
      <p:pic>
        <p:nvPicPr>
          <p:cNvPr id="4" name="Рисунок 3" descr="Snap6-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3716338"/>
            <a:ext cx="1979613" cy="20462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Рисунок 4" descr="25.0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3" y="3716338"/>
            <a:ext cx="2854325" cy="1984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6" name="Стрелка вправо 5"/>
          <p:cNvSpPr/>
          <p:nvPr/>
        </p:nvSpPr>
        <p:spPr>
          <a:xfrm>
            <a:off x="4286250" y="4551363"/>
            <a:ext cx="128587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4284663" y="4818063"/>
            <a:ext cx="128587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608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Интеграция портала и сайта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460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476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701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773238"/>
            <a:ext cx="7253287" cy="40909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412875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2"/>
          <p:cNvSpPr txBox="1">
            <a:spLocks noChangeArrowheads="1"/>
          </p:cNvSpPr>
          <p:nvPr/>
        </p:nvSpPr>
        <p:spPr bwMode="auto">
          <a:xfrm>
            <a:off x="261938" y="201613"/>
            <a:ext cx="59277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>
                <a:latin typeface="Calibri" pitchFamily="34" charset="0"/>
              </a:rPr>
              <a:t>Специальный раздел в портале для утверждения контента официального сайта</a:t>
            </a:r>
            <a:endParaRPr lang="en-US" sz="2800" b="1">
              <a:latin typeface="Verdana" pitchFamily="34" charset="0"/>
            </a:endParaRPr>
          </a:p>
        </p:txBody>
      </p:sp>
      <p:pic>
        <p:nvPicPr>
          <p:cNvPr id="471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796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5800" y="1403350"/>
            <a:ext cx="5505450" cy="41227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Прямоугольник 8"/>
          <p:cNvSpPr>
            <a:spLocks noChangeArrowheads="1"/>
          </p:cNvSpPr>
          <p:nvPr/>
        </p:nvSpPr>
        <p:spPr bwMode="auto">
          <a:xfrm>
            <a:off x="755650" y="1381125"/>
            <a:ext cx="23034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900" dirty="0">
                <a:latin typeface="+mn-lt"/>
              </a:rPr>
              <a:t>Можно менять бизнес-процессы под особенности организации без программирования</a:t>
            </a:r>
          </a:p>
          <a:p>
            <a:pPr>
              <a:defRPr/>
            </a:pPr>
            <a:endParaRPr lang="ru-RU" sz="1900" dirty="0">
              <a:latin typeface="+mn-lt"/>
            </a:endParaRPr>
          </a:p>
          <a:p>
            <a:pPr>
              <a:defRPr/>
            </a:pPr>
            <a:endParaRPr lang="ru-RU" sz="1900" dirty="0">
              <a:latin typeface="+mn-lt"/>
            </a:endParaRPr>
          </a:p>
          <a:p>
            <a:pPr>
              <a:defRPr/>
            </a:pPr>
            <a:r>
              <a:rPr lang="ru-RU" sz="1900" dirty="0">
                <a:latin typeface="+mn-lt"/>
              </a:rPr>
              <a:t>Для каждого типа контента (новости, события и т.п.) можно настроить особый бизнес-процесс (цепочку утверждения)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813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Бизнес-процесс утверждения контента сайта</a:t>
            </a:r>
            <a:endParaRPr lang="en-US" sz="3200" b="1">
              <a:latin typeface="Verdana" pitchFamily="34" charset="0"/>
            </a:endParaRPr>
          </a:p>
        </p:txBody>
      </p:sp>
      <p:pic>
        <p:nvPicPr>
          <p:cNvPr id="4813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468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241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C:\Users\volna\Desktop\my documents\презентации\картинки\нов\692097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908050"/>
            <a:ext cx="3446463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611188" y="1700213"/>
            <a:ext cx="417671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+mn-lt"/>
              </a:rPr>
              <a:t>1. Обработка обращений и запросов граждан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обработка обращений и запросов граждан, полученных из различных источников: </a:t>
            </a:r>
            <a:r>
              <a:rPr lang="ru-RU" sz="2000" b="1" dirty="0">
                <a:latin typeface="+mn-lt"/>
              </a:rPr>
              <a:t>официальный сайт, электронная почта, письмо, факс, приемная.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Алгоритм работы бизнес-процесса реализован </a:t>
            </a:r>
            <a:r>
              <a:rPr lang="ru-RU" sz="2000" b="1" dirty="0">
                <a:latin typeface="+mn-lt"/>
              </a:rPr>
              <a:t>в соответствии с требованиям ст. 18 и 19 ФЗ-8.</a:t>
            </a:r>
          </a:p>
        </p:txBody>
      </p:sp>
      <p:sp>
        <p:nvSpPr>
          <p:cNvPr id="49156" name="Rectangle 2"/>
          <p:cNvSpPr txBox="1">
            <a:spLocks noChangeArrowheads="1"/>
          </p:cNvSpPr>
          <p:nvPr/>
        </p:nvSpPr>
        <p:spPr bwMode="auto">
          <a:xfrm>
            <a:off x="274638" y="188913"/>
            <a:ext cx="58213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Готовые бизнес-процессы</a:t>
            </a:r>
            <a:r>
              <a:rPr lang="en-US" sz="3000" b="1">
                <a:latin typeface="Calibri" pitchFamily="34" charset="0"/>
              </a:rPr>
              <a:t> </a:t>
            </a:r>
            <a:r>
              <a:rPr lang="ru-RU" sz="3000" b="1">
                <a:latin typeface="Calibri" pitchFamily="34" charset="0"/>
              </a:rPr>
              <a:t>в поставке продукта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4915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55563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694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Прямоугольник 3"/>
          <p:cNvSpPr>
            <a:spLocks noChangeArrowheads="1"/>
          </p:cNvSpPr>
          <p:nvPr/>
        </p:nvSpPr>
        <p:spPr bwMode="auto">
          <a:xfrm>
            <a:off x="431800" y="1628775"/>
            <a:ext cx="8280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dirty="0">
                <a:latin typeface="+mn-lt"/>
              </a:rPr>
              <a:t>2. </a:t>
            </a:r>
            <a:r>
              <a:rPr lang="ru-RU" sz="2400" b="1" dirty="0">
                <a:latin typeface="+mn-lt"/>
              </a:rPr>
              <a:t>Публикация материалов из портала на сайт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материалов, подготовленных на внутреннем портале, на публичном сайте для следующих информационных разделов: </a:t>
            </a:r>
            <a:r>
              <a:rPr lang="ru-RU" sz="2000" b="1" dirty="0">
                <a:latin typeface="+mn-lt"/>
              </a:rPr>
              <a:t>«Новости», «Анонсы событий», «Мероприятия и проекты», «Информационные сообщения», «Руководители», «Тезисы выступлений», «Официальные визиты и рабочие поездки», «Вакансии».</a:t>
            </a:r>
          </a:p>
          <a:p>
            <a:pPr>
              <a:defRPr/>
            </a:pPr>
            <a:endParaRPr lang="ru-RU" sz="2400" dirty="0">
              <a:latin typeface="+mn-lt"/>
            </a:endParaRPr>
          </a:p>
          <a:p>
            <a:pPr>
              <a:defRPr/>
            </a:pPr>
            <a:r>
              <a:rPr lang="ru-RU" sz="2400" b="1" dirty="0">
                <a:latin typeface="+mn-lt"/>
              </a:rPr>
              <a:t>3. Публикация нормативно-правового или иного акта из портала на сайт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на «Официальном сайте» нормативно-правового акта органа власти (местного самоуправления), автоматически запускаемого при появлении в соответствующем разделе «Внутреннего портале органа власти» принятого (утвержденного) документа.</a:t>
            </a:r>
          </a:p>
        </p:txBody>
      </p:sp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latin typeface="Calibri" pitchFamily="34" charset="0"/>
              </a:rPr>
              <a:t>Готовые бизнес-процессы</a:t>
            </a:r>
            <a:r>
              <a:rPr lang="en-US" sz="3200" b="1">
                <a:latin typeface="Calibri" pitchFamily="34" charset="0"/>
              </a:rPr>
              <a:t> </a:t>
            </a:r>
            <a:r>
              <a:rPr lang="ru-RU" sz="3200" b="1">
                <a:latin typeface="Calibri" pitchFamily="34" charset="0"/>
              </a:rPr>
              <a:t>в поставке продукта</a:t>
            </a:r>
            <a:endParaRPr lang="en-US" sz="32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24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426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456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>
                <a:latin typeface="Calibri" pitchFamily="34" charset="0"/>
              </a:rPr>
              <a:t>Хороший, профессиональный сайт сделать </a:t>
            </a:r>
            <a:r>
              <a:rPr lang="ru-RU" sz="2200" b="1" dirty="0">
                <a:latin typeface="Calibri" pitchFamily="34" charset="0"/>
              </a:rPr>
              <a:t>сложно</a:t>
            </a:r>
            <a:r>
              <a:rPr lang="ru-RU" sz="2200" b="0" dirty="0">
                <a:latin typeface="Calibri" pitchFamily="34" charset="0"/>
              </a:rPr>
              <a:t>. Нужно выделить много организационных ресурсов на непрофильную деятельность.</a:t>
            </a: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b="0" dirty="0"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разделы нужно сделать? Как сделать структуру сайта понятной и удобной посетителю?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Какие </a:t>
            </a:r>
            <a:r>
              <a:rPr lang="ru-RU" sz="2000" b="0" dirty="0" smtClean="0">
                <a:latin typeface="Calibri" pitchFamily="34" charset="0"/>
              </a:rPr>
              <a:t>сервисы нужны</a:t>
            </a:r>
            <a:r>
              <a:rPr lang="ru-RU" sz="2000" b="0" dirty="0">
                <a:latin typeface="Calibri" pitchFamily="34" charset="0"/>
              </a:rPr>
              <a:t>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Как разместить сайт в интернете? (как выбрать хостинг?)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000" b="0" dirty="0">
                <a:latin typeface="Calibri" pitchFamily="34" charset="0"/>
              </a:rPr>
              <a:t> Кто этим всем будет заниматься?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Почему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сделать хороший сайт сложно?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4445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956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" y="624152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900" b="1" dirty="0">
                <a:solidFill>
                  <a:prstClr val="black"/>
                </a:solidFill>
                <a:cs typeface="Calibri"/>
              </a:rPr>
              <a:t>Мобильный 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интранет</a:t>
            </a:r>
            <a:endParaRPr lang="en-US" sz="2900" b="1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2"/>
          <p:cNvPicPr>
            <a:picLocks noChangeAspect="1"/>
          </p:cNvPicPr>
          <p:nvPr/>
        </p:nvPicPr>
        <p:blipFill rotWithShape="1">
          <a:blip r:embed="rId5"/>
          <a:srcRect l="12897" t="12388" r="10003" b="49906"/>
          <a:stretch/>
        </p:blipFill>
        <p:spPr>
          <a:xfrm>
            <a:off x="4943154" y="4917458"/>
            <a:ext cx="1800578" cy="727522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 rotWithShape="1">
          <a:blip r:embed="rId6"/>
          <a:srcRect l="15451" t="31373" r="16097" b="32173"/>
          <a:stretch/>
        </p:blipFill>
        <p:spPr>
          <a:xfrm>
            <a:off x="7139988" y="4991977"/>
            <a:ext cx="1676401" cy="57597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68286" y="1473145"/>
            <a:ext cx="407988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Живая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лента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Управление 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задачами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Работа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файлами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сообщения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Контакты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сотрудников</a:t>
            </a:r>
            <a:endParaRPr lang="en-US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Рабочие группы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dirty="0" err="1">
                <a:solidFill>
                  <a:prstClr val="black"/>
                </a:solidFill>
                <a:latin typeface="Calibri"/>
                <a:cs typeface="Calibri"/>
              </a:rPr>
              <a:t>Push</a:t>
            </a: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уведомления 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ru-RU" sz="240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92510" y="1699119"/>
            <a:ext cx="2228876" cy="3864682"/>
            <a:chOff x="762000" y="57150"/>
            <a:chExt cx="2966408" cy="5143500"/>
          </a:xfrm>
        </p:grpSpPr>
        <p:pic>
          <p:nvPicPr>
            <p:cNvPr id="26" name="Изображение 11" descr="df9a60c34480833348edd9f5a957a41a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27" name="Изображение 12" descr="Screenshot_2012-11-27-21-12-04.png"/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28" name="Изображение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104" y="1868669"/>
            <a:ext cx="1892362" cy="3694211"/>
          </a:xfrm>
          <a:prstGeom prst="rect">
            <a:avLst/>
          </a:prstGeom>
        </p:spPr>
      </p:pic>
      <p:pic>
        <p:nvPicPr>
          <p:cNvPr id="2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0"/>
            <a:ext cx="5654982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900" b="1" dirty="0" err="1" smtClean="0">
                <a:solidFill>
                  <a:prstClr val="black"/>
                </a:solidFill>
                <a:cs typeface="Calibri"/>
              </a:rPr>
              <a:t>Десктопное</a:t>
            </a:r>
            <a:r>
              <a:rPr lang="ru-RU" sz="2900" b="1" dirty="0" smtClean="0">
                <a:solidFill>
                  <a:prstClr val="black"/>
                </a:solidFill>
                <a:cs typeface="Calibri"/>
              </a:rPr>
              <a:t> приложение</a:t>
            </a:r>
            <a:endParaRPr lang="en-US" sz="2900" b="1" dirty="0" smtClean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7279" y="1590006"/>
            <a:ext cx="386747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корпоративный бизнес-</a:t>
            </a:r>
            <a:r>
              <a:rPr lang="ru-RU" sz="2000" dirty="0" err="1" smtClean="0">
                <a:solidFill>
                  <a:prstClr val="black"/>
                </a:solidFill>
                <a:latin typeface="Calibri"/>
                <a:cs typeface="Calibri"/>
              </a:rPr>
              <a:t>мессенджер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мгновенные уведомления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о новых сообщениях, комментариях и лайках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список сотрудников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индикатор, кто в </a:t>
            </a:r>
            <a:r>
              <a:rPr lang="ru-RU" sz="2000" dirty="0" err="1" smtClean="0">
                <a:solidFill>
                  <a:prstClr val="black"/>
                </a:solidFill>
                <a:latin typeface="Calibri"/>
                <a:cs typeface="Calibri"/>
              </a:rPr>
              <a:t>онлайне</a:t>
            </a:r>
            <a:endParaRPr lang="ru-RU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запоминает логин пароль</a:t>
            </a:r>
          </a:p>
          <a:p>
            <a:pPr marL="285750" indent="-28575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сохраняет историю переписки</a:t>
            </a: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4" y="1605725"/>
            <a:ext cx="4894898" cy="2541746"/>
          </a:xfrm>
          <a:prstGeom prst="rect">
            <a:avLst/>
          </a:prstGeom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Версия 14.0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52516" y="1484784"/>
            <a:ext cx="3627396" cy="4320480"/>
            <a:chOff x="258314" y="1001334"/>
            <a:chExt cx="3386684" cy="3919802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6"/>
            <a:srcRect t="3139" b="40245"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10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26"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3897202" y="1722145"/>
            <a:ext cx="4794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Редактирование и создание документов онлайн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97202" y="2099716"/>
            <a:ext cx="2648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Групповые </a:t>
            </a:r>
            <a:r>
              <a:rPr lang="ru-RU" sz="1600" dirty="0" err="1" smtClean="0">
                <a:latin typeface="Calibri"/>
                <a:cs typeface="Calibri"/>
              </a:rPr>
              <a:t>видеозвонки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97203" y="2477287"/>
            <a:ext cx="46647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Пульс и </a:t>
            </a:r>
            <a:r>
              <a:rPr lang="ru-RU" sz="1600" dirty="0" err="1">
                <a:latin typeface="Calibri"/>
                <a:cs typeface="Calibri"/>
              </a:rPr>
              <a:t>инфографика</a:t>
            </a:r>
            <a:r>
              <a:rPr lang="ru-RU" sz="1600" dirty="0">
                <a:latin typeface="Calibri"/>
                <a:cs typeface="Calibri"/>
              </a:rPr>
              <a:t>: инструменты внедрения «Битрикс24» в компании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97203" y="3024135"/>
            <a:ext cx="42837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«живая лента» в реальном времени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97203" y="3401706"/>
            <a:ext cx="3603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версия десктоп-приложения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97203" y="3779277"/>
            <a:ext cx="51603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Управление задачами и проектами: счетчики и роли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97202" y="4156848"/>
            <a:ext cx="23080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Интеграция с почтой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97203" y="4534419"/>
            <a:ext cx="5265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Обновление CRM, редактирование в мобильной CRM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97203" y="4911987"/>
            <a:ext cx="1889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Маркетплейс24</a:t>
            </a:r>
          </a:p>
        </p:txBody>
      </p:sp>
      <p:pic>
        <p:nvPicPr>
          <p:cNvPr id="20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974" r="11236" b="11478"/>
          <a:stretch/>
        </p:blipFill>
        <p:spPr>
          <a:xfrm>
            <a:off x="395536" y="2204864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202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2282" y="1484784"/>
            <a:ext cx="6322474" cy="4207349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60" y="2222835"/>
            <a:ext cx="6264696" cy="3469298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Лицензия на «1C-Битрикс: Внутренний портал государственной организации» (включает 25 пользователей</a:t>
            </a:r>
            <a:r>
              <a:rPr lang="ru-RU" dirty="0" smtClean="0"/>
              <a:t>) - </a:t>
            </a:r>
            <a:r>
              <a:rPr lang="ru-RU" dirty="0"/>
              <a:t> </a:t>
            </a:r>
            <a:r>
              <a:rPr lang="ru-RU" b="1" dirty="0" smtClean="0">
                <a:solidFill>
                  <a:srgbClr val="C00000"/>
                </a:solidFill>
              </a:rPr>
              <a:t>99 500 руб.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>
                <a:solidFill>
                  <a:srgbClr val="C00000"/>
                </a:solidFill>
              </a:rPr>
              <a:t> </a:t>
            </a:r>
            <a:r>
              <a:rPr lang="ru-RU" dirty="0" smtClean="0"/>
              <a:t>Расширение </a:t>
            </a:r>
            <a:r>
              <a:rPr lang="ru-RU" dirty="0"/>
              <a:t>лицензии на «1С-Битрикс: Внутренний портал государственной организации» (доп. пользователь) </a:t>
            </a:r>
            <a:r>
              <a:rPr lang="ru-RU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765 руб.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Расширение </a:t>
            </a:r>
            <a:r>
              <a:rPr lang="ru-RU" dirty="0"/>
              <a:t>лицензии на «1С-Битрикс: Внутренний портал государственной организации» (</a:t>
            </a:r>
            <a:r>
              <a:rPr lang="ru-RU" dirty="0" err="1"/>
              <a:t>неогр</a:t>
            </a:r>
            <a:r>
              <a:rPr lang="ru-RU" dirty="0"/>
              <a:t>. кол-во пользователей) </a:t>
            </a:r>
            <a:r>
              <a:rPr lang="ru-RU" dirty="0" smtClean="0"/>
              <a:t> - </a:t>
            </a:r>
            <a:r>
              <a:rPr lang="ru-RU" b="1" dirty="0" smtClean="0">
                <a:solidFill>
                  <a:srgbClr val="C00000"/>
                </a:solidFill>
              </a:rPr>
              <a:t>339 150 </a:t>
            </a:r>
            <a:r>
              <a:rPr lang="ru-RU" b="1" dirty="0">
                <a:solidFill>
                  <a:srgbClr val="C00000"/>
                </a:solidFill>
              </a:rPr>
              <a:t>руб.</a:t>
            </a:r>
          </a:p>
          <a:p>
            <a:pPr marL="785813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Цены:</a:t>
            </a:r>
            <a:endParaRPr lang="ru-RU" sz="24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1219200"/>
            <a:ext cx="6019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Calibri" pitchFamily="34" charset="0"/>
                <a:cs typeface="Calibri" pitchFamily="34" charset="0"/>
              </a:rPr>
              <a:t>Спасибо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за внимание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!</a:t>
            </a:r>
            <a:r>
              <a:rPr lang="en-US" sz="4400" dirty="0">
                <a:latin typeface="Calibri" pitchFamily="34" charset="0"/>
                <a:cs typeface="Calibri" pitchFamily="34" charset="0"/>
              </a:rPr>
              <a:t> 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Вопросы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?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2388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Содержимое 2"/>
          <p:cNvSpPr>
            <a:spLocks noGrp="1"/>
          </p:cNvSpPr>
          <p:nvPr>
            <p:ph idx="1"/>
          </p:nvPr>
        </p:nvSpPr>
        <p:spPr>
          <a:xfrm>
            <a:off x="457200" y="5332413"/>
            <a:ext cx="5467350" cy="1298575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dirty="0" smtClean="0">
                <a:cs typeface="Calibri" pitchFamily="34" charset="0"/>
              </a:rPr>
              <a:t>Надежда Шикина</a:t>
            </a:r>
            <a:endParaRPr lang="ru-RU" sz="2400" b="1" dirty="0" smtClean="0">
              <a:cs typeface="Calibri" pitchFamily="34" charset="0"/>
              <a:hlinkClick r:id="rId5"/>
            </a:endParaRPr>
          </a:p>
          <a:p>
            <a:pPr>
              <a:buFontTx/>
              <a:buNone/>
            </a:pPr>
            <a:r>
              <a:rPr lang="en-US" sz="2000" u="sng" dirty="0" smtClean="0">
                <a:solidFill>
                  <a:srgbClr val="0070C0"/>
                </a:solidFill>
                <a:cs typeface="Calibri" pitchFamily="34" charset="0"/>
                <a:hlinkClick r:id="rId5"/>
              </a:rPr>
              <a:t>ns@1c-bitrix.ru</a:t>
            </a: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>
              <a:buFontTx/>
              <a:buNone/>
            </a:pP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457200" y="3716338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latin typeface="+mn-lt"/>
                <a:hlinkClick r:id="rId6"/>
              </a:rPr>
              <a:t>http://gov.1c-bitrix.ru</a:t>
            </a:r>
            <a:r>
              <a:rPr lang="en-US" sz="3200" dirty="0" smtClean="0">
                <a:latin typeface="+mn-lt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403225" y="1412875"/>
            <a:ext cx="82724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b="1" dirty="0">
                <a:latin typeface="+mn-lt"/>
              </a:rPr>
              <a:t>Все органы власти и местного самоуправления должны иметь официальный сайт и обеспечивать раскрытие информации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понятие ОФИЦИАЛЬНОГО САЙТА государственного органа и органа местного самоуправления.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ОБЯЗАТЕЛЬНУЮ открытость информации, кроме персональных данных и информации ограниченного доступа.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детально расписывает правила раскрытия информации о деятельности органа власти. По сравнению с 98-ФЗ СУЩЕСТВЕННО РАСШИРЕН ПЕРЕЧЕНЬ РАСКРЫВАЕМОЙ ИНФОРМАЦИИ.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ОБЯЗЫВАЕТ регистрировать обращения граждан и неявно указывает на преимущества процедуры с помощью сайта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определяет правила контроля и исполнения всех требований</a:t>
            </a:r>
          </a:p>
        </p:txBody>
      </p:sp>
      <p:pic>
        <p:nvPicPr>
          <p:cNvPr id="819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4316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 dirty="0">
                <a:latin typeface="Calibri" pitchFamily="34" charset="0"/>
              </a:rPr>
              <a:t>Федеральный закон №</a:t>
            </a:r>
            <a:r>
              <a:rPr lang="ru-RU" sz="3000" b="1" dirty="0" smtClean="0">
                <a:latin typeface="Calibri" pitchFamily="34" charset="0"/>
              </a:rPr>
              <a:t>8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819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900113" y="1268413"/>
            <a:ext cx="799306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1.«О порядке рассмотрения обращений граждан Российской Федерации» </a:t>
            </a:r>
            <a:r>
              <a:rPr lang="ru-RU" sz="2000" b="1" dirty="0">
                <a:latin typeface="+mn-lt"/>
              </a:rPr>
              <a:t>от 06.05.2006 года N 59-ФЗ</a:t>
            </a:r>
            <a:r>
              <a:rPr lang="ru-RU" sz="2000" dirty="0">
                <a:latin typeface="+mn-lt"/>
              </a:rPr>
              <a:t>.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dirty="0">
                <a:latin typeface="+mn-lt"/>
              </a:rPr>
              <a:t>2.«О размещении заказов на поставки товаров, выполнение работ, оказание услуг для государственных и муниципальных нужд» </a:t>
            </a:r>
            <a:r>
              <a:rPr lang="ru-RU" sz="2000" b="1" dirty="0">
                <a:latin typeface="+mn-lt"/>
              </a:rPr>
              <a:t>от 21.07.2005 года N 94-ФЗ </a:t>
            </a:r>
            <a:r>
              <a:rPr lang="ru-RU" sz="2000" dirty="0">
                <a:latin typeface="+mn-lt"/>
              </a:rPr>
              <a:t>в части: Информационное обеспечение размещения заказов (статья 16 часть 1).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dirty="0">
                <a:latin typeface="+mn-lt"/>
              </a:rPr>
              <a:t>3.«Градостроительный кодекс РФ» от 29.12.2004 </a:t>
            </a:r>
            <a:r>
              <a:rPr lang="ru-RU" sz="2000" b="1" dirty="0">
                <a:latin typeface="+mn-lt"/>
              </a:rPr>
              <a:t>N 190-ФЗ </a:t>
            </a:r>
            <a:r>
              <a:rPr lang="ru-RU" sz="2000" dirty="0">
                <a:latin typeface="+mn-lt"/>
              </a:rPr>
              <a:t>в части: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проекта генерального плана на официальном сайте поселения, городского округа, проекта положений о территориальном планировании (статья 24 часть 9).</a:t>
            </a:r>
            <a:endParaRPr lang="ru-RU" dirty="0"/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b="1" dirty="0">
                <a:latin typeface="+mn-lt"/>
              </a:rPr>
              <a:t>4. Приказ Минэкономразвития РФ от 16 ноября 2009 г. N 470 «О Требованиях к технологическим, программным и лингвистическим средствам обеспечения пользования официальными сайтами федеральных органов исполнительной власти»</a:t>
            </a:r>
          </a:p>
        </p:txBody>
      </p:sp>
      <p:pic>
        <p:nvPicPr>
          <p:cNvPr id="922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Другие Федеральные Законы и приказы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922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309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9608</TotalTime>
  <Words>2480</Words>
  <Application>Microsoft Office PowerPoint</Application>
  <PresentationFormat>Экран (4:3)</PresentationFormat>
  <Paragraphs>472</Paragraphs>
  <Slides>74</Slides>
  <Notes>71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74</vt:i4>
      </vt:variant>
    </vt:vector>
  </HeadingPairs>
  <TitlesOfParts>
    <vt:vector size="81" baseType="lpstr">
      <vt:lpstr>Тема Office</vt:lpstr>
      <vt:lpstr>Тема1</vt:lpstr>
      <vt:lpstr>1_Тема1</vt:lpstr>
      <vt:lpstr>2_Тема1</vt:lpstr>
      <vt:lpstr>3_Тема1</vt:lpstr>
      <vt:lpstr>2_Тема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Широкий функционал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API -Интерактивная карта объектов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поддержка</vt:lpstr>
      <vt:lpstr>Система обновлений SiteUpdate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Внутренний портал государственной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770</cp:revision>
  <dcterms:modified xsi:type="dcterms:W3CDTF">2014-02-27T06:33:06Z</dcterms:modified>
</cp:coreProperties>
</file>