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3" r:id="rId2"/>
    <p:sldId id="282" r:id="rId3"/>
    <p:sldId id="304" r:id="rId4"/>
    <p:sldId id="303" r:id="rId5"/>
    <p:sldId id="290" r:id="rId6"/>
    <p:sldId id="285" r:id="rId7"/>
    <p:sldId id="288" r:id="rId8"/>
    <p:sldId id="289" r:id="rId9"/>
    <p:sldId id="291" r:id="rId10"/>
    <p:sldId id="292" r:id="rId11"/>
    <p:sldId id="293" r:id="rId12"/>
    <p:sldId id="294" r:id="rId13"/>
    <p:sldId id="295" r:id="rId14"/>
    <p:sldId id="296" r:id="rId15"/>
    <p:sldId id="277" r:id="rId16"/>
    <p:sldId id="298" r:id="rId17"/>
    <p:sldId id="297" r:id="rId18"/>
    <p:sldId id="286" r:id="rId19"/>
    <p:sldId id="299" r:id="rId20"/>
    <p:sldId id="300" r:id="rId21"/>
    <p:sldId id="301" r:id="rId22"/>
    <p:sldId id="302" r:id="rId23"/>
    <p:sldId id="268" r:id="rId24"/>
    <p:sldId id="274" r:id="rId25"/>
    <p:sldId id="284" r:id="rId26"/>
    <p:sldId id="27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4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533" autoAdjust="0"/>
  </p:normalViewPr>
  <p:slideViewPr>
    <p:cSldViewPr snapToGrid="0">
      <p:cViewPr varScale="1">
        <p:scale>
          <a:sx n="63" d="100"/>
          <a:sy n="63" d="100"/>
        </p:scale>
        <p:origin x="1020" y="60"/>
      </p:cViewPr>
      <p:guideLst>
        <p:guide orient="horz" pos="572"/>
        <p:guide pos="4838"/>
      </p:guideLst>
    </p:cSldViewPr>
  </p:slideViewPr>
  <p:outlineViewPr>
    <p:cViewPr>
      <p:scale>
        <a:sx n="33" d="100"/>
        <a:sy n="33" d="100"/>
      </p:scale>
      <p:origin x="0" y="-24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331F7-0391-471B-AB95-8CFE498A4F31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E757C-7339-4E2D-AACD-C723ECDC3A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252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5E81-86DC-41E3-B612-51179337900D}" type="slidenum">
              <a:rPr lang="ru-RU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76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5E81-86DC-41E3-B612-51179337900D}" type="slidenum">
              <a:rPr lang="ru-RU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730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5E81-86DC-41E3-B612-51179337900D}" type="slidenum">
              <a:rPr lang="ru-RU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860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5E81-86DC-41E3-B612-51179337900D}" type="slidenum">
              <a:rPr lang="ru-RU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504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5E81-86DC-41E3-B612-51179337900D}" type="slidenum">
              <a:rPr lang="ru-RU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355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5E81-86DC-41E3-B612-51179337900D}" type="slidenum">
              <a:rPr lang="ru-RU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345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5E81-86DC-41E3-B612-51179337900D}" type="slidenum">
              <a:rPr lang="ru-RU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938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5E81-86DC-41E3-B612-51179337900D}" type="slidenum">
              <a:rPr lang="ru-RU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842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5E81-86DC-41E3-B612-51179337900D}" type="slidenum">
              <a:rPr lang="ru-RU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3795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5E81-86DC-41E3-B612-51179337900D}" type="slidenum">
              <a:rPr lang="ru-RU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891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5E81-86DC-41E3-B612-51179337900D}" type="slidenum">
              <a:rPr lang="ru-RU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03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5E81-86DC-41E3-B612-51179337900D}" type="slidenum">
              <a:rPr lang="ru-RU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138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5E81-86DC-41E3-B612-51179337900D}" type="slidenum">
              <a:rPr lang="ru-RU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591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5E81-86DC-41E3-B612-51179337900D}" type="slidenum">
              <a:rPr lang="ru-RU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87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5E81-86DC-41E3-B612-51179337900D}" type="slidenum">
              <a:rPr lang="ru-RU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801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5E81-86DC-41E3-B612-51179337900D}" type="slidenum">
              <a:rPr lang="ru-RU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009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5E81-86DC-41E3-B612-51179337900D}" type="slidenum">
              <a:rPr lang="ru-RU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431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5E81-86DC-41E3-B612-51179337900D}" type="slidenum">
              <a:rPr lang="ru-RU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796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55E81-86DC-41E3-B612-51179337900D}" type="slidenum">
              <a:rPr lang="ru-RU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41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61D4-F0F6-4AD0-9B4D-A81DC26DC612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A4BC-0011-4BDF-AAE2-98BB5A77D6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1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61D4-F0F6-4AD0-9B4D-A81DC26DC612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A4BC-0011-4BDF-AAE2-98BB5A77D6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57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61D4-F0F6-4AD0-9B4D-A81DC26DC612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A4BC-0011-4BDF-AAE2-98BB5A77D6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96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61D4-F0F6-4AD0-9B4D-A81DC26DC612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A4BC-0011-4BDF-AAE2-98BB5A77D6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013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61D4-F0F6-4AD0-9B4D-A81DC26DC612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A4BC-0011-4BDF-AAE2-98BB5A77D6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12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61D4-F0F6-4AD0-9B4D-A81DC26DC612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A4BC-0011-4BDF-AAE2-98BB5A77D6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409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61D4-F0F6-4AD0-9B4D-A81DC26DC612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A4BC-0011-4BDF-AAE2-98BB5A77D6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970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61D4-F0F6-4AD0-9B4D-A81DC26DC612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A4BC-0011-4BDF-AAE2-98BB5A77D6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689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61D4-F0F6-4AD0-9B4D-A81DC26DC612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A4BC-0011-4BDF-AAE2-98BB5A77D6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203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61D4-F0F6-4AD0-9B4D-A81DC26DC612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A4BC-0011-4BDF-AAE2-98BB5A77D6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305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61D4-F0F6-4AD0-9B4D-A81DC26DC612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EA4BC-0011-4BDF-AAE2-98BB5A77D6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157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761D4-F0F6-4AD0-9B4D-A81DC26DC612}" type="datetimeFigureOut">
              <a:rPr lang="ru-RU" smtClean="0"/>
              <a:pPr/>
              <a:t>12.09.2013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EA4BC-0011-4BDF-AAE2-98BB5A77D6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01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logo-300dpi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438120" y="355955"/>
            <a:ext cx="2004484" cy="1313410"/>
          </a:xfrm>
        </p:spPr>
      </p:pic>
      <p:sp>
        <p:nvSpPr>
          <p:cNvPr id="7" name="TextBox 6"/>
          <p:cNvSpPr txBox="1"/>
          <p:nvPr/>
        </p:nvSpPr>
        <p:spPr>
          <a:xfrm>
            <a:off x="1303338" y="2300947"/>
            <a:ext cx="10278533" cy="286232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u-RU" sz="3600" dirty="0" err="1">
                <a:latin typeface="Trebuchet MS"/>
                <a:cs typeface="Calibri"/>
              </a:rPr>
              <a:t>Маркетплейс</a:t>
            </a:r>
            <a:r>
              <a:rPr lang="ru-RU" sz="3600" dirty="0">
                <a:latin typeface="Trebuchet MS"/>
                <a:cs typeface="Calibri"/>
              </a:rPr>
              <a:t>: ваш сайт уже готов</a:t>
            </a:r>
          </a:p>
          <a:p>
            <a:endParaRPr lang="ru-RU" sz="3600" dirty="0">
              <a:latin typeface="Trebuchet MS"/>
              <a:cs typeface="Calibri"/>
            </a:endParaRPr>
          </a:p>
          <a:p>
            <a:r>
              <a:rPr lang="ru-RU" sz="3600" b="1" dirty="0" smtClean="0">
                <a:latin typeface="Trebuchet MS"/>
                <a:cs typeface="Calibri"/>
              </a:rPr>
              <a:t>Рубцов Дмитрий</a:t>
            </a:r>
            <a:endParaRPr lang="en-US" sz="3600" b="1" dirty="0" smtClean="0">
              <a:latin typeface="Trebuchet MS"/>
              <a:cs typeface="Calibri"/>
            </a:endParaRPr>
          </a:p>
          <a:p>
            <a:r>
              <a:rPr lang="ru-RU" sz="3600" dirty="0" smtClean="0">
                <a:latin typeface="Trebuchet MS"/>
                <a:cs typeface="Calibri"/>
              </a:rPr>
              <a:t>директор по развитию интернет-агентства «Дело в сайте»</a:t>
            </a:r>
            <a:endParaRPr lang="ru-RU" sz="3600" dirty="0">
              <a:latin typeface="Trebuchet MS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538" y="227013"/>
            <a:ext cx="10659533" cy="40395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u-RU" sz="2025" dirty="0">
                <a:latin typeface="Trebuchet MS"/>
              </a:rPr>
              <a:t>Готовый интернет-магазин </a:t>
            </a:r>
            <a:r>
              <a:rPr lang="ru-RU" sz="2025" dirty="0" smtClean="0">
                <a:latin typeface="Trebuchet MS"/>
              </a:rPr>
              <a:t>часов. </a:t>
            </a:r>
            <a:r>
              <a:rPr lang="ru-RU" sz="2025" dirty="0">
                <a:latin typeface="Trebuchet MS"/>
              </a:rPr>
              <a:t>Каталог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85" y="765441"/>
            <a:ext cx="10094686" cy="609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4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538" y="227013"/>
            <a:ext cx="10659533" cy="40395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u-RU" sz="2025" dirty="0">
                <a:latin typeface="Trebuchet MS"/>
              </a:rPr>
              <a:t>Готовый интернет-магазин </a:t>
            </a:r>
            <a:r>
              <a:rPr lang="ru-RU" sz="2025" dirty="0" smtClean="0">
                <a:latin typeface="Trebuchet MS"/>
              </a:rPr>
              <a:t>часов. Карточка товара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10" y="630970"/>
            <a:ext cx="9764387" cy="593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7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538" y="227013"/>
            <a:ext cx="10659533" cy="40395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u-RU" sz="2025" dirty="0">
                <a:latin typeface="Trebuchet MS"/>
              </a:rPr>
              <a:t>Готовый интернет-магазин </a:t>
            </a:r>
            <a:r>
              <a:rPr lang="ru-RU" sz="2025" dirty="0" smtClean="0">
                <a:latin typeface="Trebuchet MS"/>
              </a:rPr>
              <a:t>часов. Адаптивный дизайн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482" y="958422"/>
            <a:ext cx="3970610" cy="5345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3" y="2971828"/>
            <a:ext cx="1727298" cy="3332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134" y="4567960"/>
            <a:ext cx="3335800" cy="173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538" y="227013"/>
            <a:ext cx="10574866" cy="40395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u-RU" sz="2025">
                <a:latin typeface="Trebuchet MS"/>
              </a:rPr>
              <a:t>Готовый сайт салона красоты </a:t>
            </a:r>
            <a:r>
              <a:rPr lang="arn-CL" sz="2025">
                <a:latin typeface="Trebuchet MS"/>
              </a:rPr>
              <a:t>«Ragazza» </a:t>
            </a:r>
            <a:r>
              <a:rPr lang="ru-RU" sz="2025">
                <a:latin typeface="Trebuchet MS"/>
              </a:rPr>
              <a:t>(</a:t>
            </a:r>
            <a:r>
              <a:rPr lang="arn-CL" sz="2025">
                <a:latin typeface="Trebuchet MS"/>
              </a:rPr>
              <a:t>ragazza.delovsaite.ru)</a:t>
            </a:r>
            <a:endParaRPr lang="ru-RU"/>
          </a:p>
        </p:txBody>
      </p:sp>
      <p:pic>
        <p:nvPicPr>
          <p:cNvPr id="2" name="Рисунок 1" descr="Безимени-8.png"/>
          <p:cNvPicPr>
            <a:picLocks noChangeAspect="1"/>
          </p:cNvPicPr>
          <p:nvPr/>
        </p:nvPicPr>
        <p:blipFill rotWithShape="1">
          <a:blip r:embed="rId3" cstate="print"/>
          <a:srcRect r="1734"/>
          <a:stretch/>
        </p:blipFill>
        <p:spPr>
          <a:xfrm>
            <a:off x="884145" y="908050"/>
            <a:ext cx="10308259" cy="57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7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538" y="227013"/>
            <a:ext cx="10137422" cy="40395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u-RU" sz="2025">
                <a:latin typeface="Trebuchet MS"/>
              </a:rPr>
              <a:t>Готовый сайт салона красоты </a:t>
            </a:r>
            <a:r>
              <a:rPr lang="arn-CL" sz="2025">
                <a:latin typeface="Trebuchet MS"/>
              </a:rPr>
              <a:t>«Ragazza» </a:t>
            </a:r>
            <a:r>
              <a:rPr lang="ru-RU" sz="2025">
                <a:latin typeface="Trebuchet MS"/>
              </a:rPr>
              <a:t>(</a:t>
            </a:r>
            <a:r>
              <a:rPr lang="arn-CL" sz="2025">
                <a:latin typeface="Trebuchet MS"/>
              </a:rPr>
              <a:t>ragazza.delovsaite.ru)</a:t>
            </a:r>
            <a:endParaRPr lang="ru-RU">
              <a:latin typeface="Trebuchet MS"/>
            </a:endParaRPr>
          </a:p>
        </p:txBody>
      </p:sp>
      <p:pic>
        <p:nvPicPr>
          <p:cNvPr id="4" name="Рисунок 3" descr="peach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425" y="892175"/>
            <a:ext cx="2583744" cy="5624365"/>
          </a:xfrm>
          <a:prstGeom prst="rect">
            <a:avLst/>
          </a:prstGeom>
        </p:spPr>
      </p:pic>
      <p:pic>
        <p:nvPicPr>
          <p:cNvPr id="6" name="Рисунок 5" descr="purp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9676" y="892175"/>
            <a:ext cx="2583744" cy="5612929"/>
          </a:xfrm>
          <a:prstGeom prst="rect">
            <a:avLst/>
          </a:prstGeom>
        </p:spPr>
      </p:pic>
      <p:pic>
        <p:nvPicPr>
          <p:cNvPr id="7" name="Рисунок 6" descr="viole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2935" y="877888"/>
            <a:ext cx="2583892" cy="5624688"/>
          </a:xfrm>
          <a:prstGeom prst="rect">
            <a:avLst/>
          </a:prstGeom>
        </p:spPr>
      </p:pic>
      <p:pic>
        <p:nvPicPr>
          <p:cNvPr id="9" name="Рисунок 8" descr="main-add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41040" y="849313"/>
            <a:ext cx="2828427" cy="558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0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Внешний вид и функционал любого тиражного решения можно изменить под конкретную задачу.</a:t>
            </a:r>
          </a:p>
          <a:p>
            <a:pPr marL="0" indent="0">
              <a:buNone/>
            </a:pPr>
            <a:r>
              <a:rPr lang="ru-RU" dirty="0" smtClean="0"/>
              <a:t>Примеры популярных доработок:</a:t>
            </a:r>
          </a:p>
          <a:p>
            <a:r>
              <a:rPr lang="ru-RU" dirty="0" smtClean="0"/>
              <a:t>  возможность выбора региона пользователя;</a:t>
            </a:r>
          </a:p>
          <a:p>
            <a:r>
              <a:rPr lang="ru-RU" dirty="0" smtClean="0"/>
              <a:t>  разработка собственного формата импорта товаров;</a:t>
            </a:r>
          </a:p>
          <a:p>
            <a:r>
              <a:rPr lang="ru-RU" dirty="0" smtClean="0"/>
              <a:t>  настройка интеграции с платёжной системой;</a:t>
            </a:r>
          </a:p>
          <a:p>
            <a:r>
              <a:rPr lang="ru-RU" dirty="0" smtClean="0"/>
              <a:t>  автоматическая генерация мета-тегов в каталоге.</a:t>
            </a:r>
            <a:endParaRPr lang="ru-RU" dirty="0"/>
          </a:p>
        </p:txBody>
      </p:sp>
      <p:pic>
        <p:nvPicPr>
          <p:cNvPr id="4" name="Объект 3" descr="logo-300dp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9788" y="366713"/>
            <a:ext cx="2004484" cy="131341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rgbClr val="000000"/>
                </a:solidFill>
                <a:latin typeface="Trebuchet MS"/>
              </a:rPr>
              <a:t>Доработки решений</a:t>
            </a:r>
            <a:endParaRPr lang="ru-RU" dirty="0">
              <a:solidFill>
                <a:srgbClr val="00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4229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538" y="227013"/>
            <a:ext cx="10659533" cy="40395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u-RU" sz="2025">
                <a:latin typeface="Trebuchet MS"/>
              </a:rPr>
              <a:t>Готовый интернет-магазин одежды. Каталог</a:t>
            </a:r>
            <a:endParaRPr lang="ru-RU"/>
          </a:p>
        </p:txBody>
      </p:sp>
      <p:pic>
        <p:nvPicPr>
          <p:cNvPr id="2" name="Рисунок 1" descr="Безимени-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7090" y="761734"/>
            <a:ext cx="10475524" cy="576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9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538" y="227013"/>
            <a:ext cx="10814755" cy="40395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u-RU" sz="2025" dirty="0">
                <a:latin typeface="Trebuchet MS"/>
              </a:rPr>
              <a:t>Интернет-магазин </a:t>
            </a:r>
            <a:r>
              <a:rPr lang="ru-RU" sz="2025" dirty="0" smtClean="0">
                <a:latin typeface="Trebuchet MS"/>
              </a:rPr>
              <a:t>кресел-мешков, пуфов </a:t>
            </a:r>
            <a:r>
              <a:rPr lang="ru-RU" sz="2025" dirty="0">
                <a:latin typeface="Trebuchet MS"/>
              </a:rPr>
              <a:t>и </a:t>
            </a:r>
            <a:r>
              <a:rPr lang="ru-RU" sz="2025" dirty="0" smtClean="0">
                <a:latin typeface="Trebuchet MS"/>
              </a:rPr>
              <a:t>матов</a:t>
            </a:r>
            <a:r>
              <a:rPr lang="en-US" sz="2025" dirty="0" smtClean="0">
                <a:latin typeface="Trebuchet MS"/>
              </a:rPr>
              <a:t> (nevata.ru)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254" y="908050"/>
            <a:ext cx="6789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538" y="227013"/>
            <a:ext cx="10814755" cy="40395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u-RU" sz="2025" dirty="0">
                <a:latin typeface="Trebuchet MS"/>
              </a:rPr>
              <a:t>И</a:t>
            </a:r>
            <a:r>
              <a:rPr lang="ru-RU" sz="2025" dirty="0" smtClean="0">
                <a:latin typeface="Trebuchet MS"/>
              </a:rPr>
              <a:t>нтернет-магазин мебели </a:t>
            </a:r>
            <a:r>
              <a:rPr lang="en-US" sz="2025" dirty="0" smtClean="0">
                <a:latin typeface="Trebuchet MS"/>
              </a:rPr>
              <a:t>NICOLAS (nicolas.com.ua)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915" y="908050"/>
            <a:ext cx="660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8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537" y="227013"/>
            <a:ext cx="9348097" cy="40395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025" dirty="0" smtClean="0">
                <a:latin typeface="Trebuchet MS"/>
              </a:rPr>
              <a:t>Интернет-магазин одежды для беременных </a:t>
            </a:r>
            <a:r>
              <a:rPr lang="ru-RU" sz="2025" dirty="0">
                <a:latin typeface="Trebuchet MS"/>
              </a:rPr>
              <a:t>(</a:t>
            </a:r>
            <a:r>
              <a:rPr lang="arn-CL" sz="2025" dirty="0">
                <a:latin typeface="Trebuchet MS"/>
              </a:rPr>
              <a:t>angelochek-shop.ru</a:t>
            </a:r>
            <a:r>
              <a:rPr lang="ru-RU" sz="2025" dirty="0">
                <a:latin typeface="Trebuchet MS"/>
              </a:rPr>
              <a:t>)</a:t>
            </a:r>
            <a:endParaRPr lang="ru-RU" dirty="0"/>
          </a:p>
        </p:txBody>
      </p:sp>
      <p:pic>
        <p:nvPicPr>
          <p:cNvPr id="2" name="Рисунок 1" descr="angelochek-ma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672" y="783167"/>
            <a:ext cx="10561638" cy="58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0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8591" y="201703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err="1" smtClean="0"/>
              <a:t>Маркетплейс</a:t>
            </a:r>
            <a:r>
              <a:rPr lang="ru-RU" sz="3600" dirty="0"/>
              <a:t> </a:t>
            </a:r>
            <a:r>
              <a:rPr lang="ru-RU" sz="3600" dirty="0" smtClean="0"/>
              <a:t>сегодня:</a:t>
            </a:r>
          </a:p>
          <a:p>
            <a:r>
              <a:rPr lang="ru-RU" dirty="0" smtClean="0"/>
              <a:t>  208 готовых сайтов;</a:t>
            </a:r>
          </a:p>
          <a:p>
            <a:r>
              <a:rPr lang="ru-RU" dirty="0" smtClean="0"/>
              <a:t>  в </a:t>
            </a:r>
            <a:r>
              <a:rPr lang="ru-RU" dirty="0" err="1" smtClean="0"/>
              <a:t>т.ч</a:t>
            </a:r>
            <a:r>
              <a:rPr lang="ru-RU" dirty="0" smtClean="0"/>
              <a:t>. 89 готовых магазинов;</a:t>
            </a:r>
          </a:p>
          <a:p>
            <a:r>
              <a:rPr lang="ru-RU" dirty="0" smtClean="0"/>
              <a:t>  766 готовых модулей;</a:t>
            </a:r>
          </a:p>
          <a:p>
            <a:r>
              <a:rPr lang="ru-RU" dirty="0"/>
              <a:t> </a:t>
            </a:r>
            <a:r>
              <a:rPr lang="ru-RU" dirty="0" smtClean="0"/>
              <a:t> 306 компаний-разработчиков.</a:t>
            </a:r>
          </a:p>
          <a:p>
            <a:endParaRPr lang="ru-RU" dirty="0" smtClean="0"/>
          </a:p>
        </p:txBody>
      </p:sp>
      <p:pic>
        <p:nvPicPr>
          <p:cNvPr id="4" name="Объект 3" descr="logo-300dp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9788" y="366713"/>
            <a:ext cx="2004484" cy="131341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r"/>
            <a:r>
              <a:rPr lang="ru-RU" dirty="0">
                <a:solidFill>
                  <a:srgbClr val="000000"/>
                </a:solidFill>
                <a:latin typeface="Trebuchet MS"/>
              </a:rPr>
              <a:t>1С-Битрикс: </a:t>
            </a:r>
            <a:r>
              <a:rPr lang="ru-RU" dirty="0" err="1">
                <a:solidFill>
                  <a:srgbClr val="000000"/>
                </a:solidFill>
                <a:latin typeface="Trebuchet MS"/>
              </a:rPr>
              <a:t>Маркетплейс</a:t>
            </a:r>
            <a:endParaRPr lang="ru-RU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03" y="2017035"/>
            <a:ext cx="5717468" cy="828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538" y="227013"/>
            <a:ext cx="10814755" cy="40395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u-RU" sz="2025" dirty="0">
                <a:latin typeface="Trebuchet MS"/>
              </a:rPr>
              <a:t>Готовый интернет-магазин шин и дисков (</a:t>
            </a:r>
            <a:r>
              <a:rPr lang="arn-CL" sz="2025" dirty="0">
                <a:latin typeface="Trebuchet MS"/>
              </a:rPr>
              <a:t>tyres.delovsaite.ru</a:t>
            </a:r>
            <a:r>
              <a:rPr lang="arn-CL" sz="2025" dirty="0" smtClean="0">
                <a:latin typeface="Trebuchet MS"/>
              </a:rPr>
              <a:t>)</a:t>
            </a:r>
            <a:endParaRPr lang="ru-RU" sz="2400" dirty="0">
              <a:latin typeface="Trebuchet MS"/>
            </a:endParaRPr>
          </a:p>
        </p:txBody>
      </p:sp>
      <p:pic>
        <p:nvPicPr>
          <p:cNvPr id="4" name="Рисунок 3" descr="01_Главная_Страниц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951" y="908050"/>
            <a:ext cx="9817927" cy="1481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2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538" y="227013"/>
            <a:ext cx="10814755" cy="40395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u-RU" sz="2025" dirty="0" smtClean="0">
                <a:latin typeface="Trebuchet MS"/>
              </a:rPr>
              <a:t>Интернет-магазин </a:t>
            </a:r>
            <a:r>
              <a:rPr lang="ru-RU" sz="2025" dirty="0">
                <a:latin typeface="Trebuchet MS"/>
              </a:rPr>
              <a:t>шин </a:t>
            </a:r>
            <a:r>
              <a:rPr lang="ru-RU" sz="2025" dirty="0" smtClean="0">
                <a:latin typeface="Trebuchet MS"/>
              </a:rPr>
              <a:t>96шин.рф</a:t>
            </a:r>
            <a:endParaRPr lang="ru-RU" sz="2400" dirty="0">
              <a:latin typeface="Trebuchet M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8" y="908050"/>
            <a:ext cx="546733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793" y="1636920"/>
            <a:ext cx="37465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538" y="227013"/>
            <a:ext cx="10814755" cy="40395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u-RU" sz="2025" dirty="0" smtClean="0">
                <a:latin typeface="Trebuchet MS"/>
              </a:rPr>
              <a:t>Интернет-магазин </a:t>
            </a:r>
            <a:r>
              <a:rPr lang="ru-RU" sz="2025" dirty="0">
                <a:latin typeface="Trebuchet MS"/>
              </a:rPr>
              <a:t>шин </a:t>
            </a:r>
            <a:r>
              <a:rPr lang="en-US" sz="2025" dirty="0" err="1">
                <a:latin typeface="Trebuchet MS"/>
              </a:rPr>
              <a:t>CMax</a:t>
            </a:r>
            <a:r>
              <a:rPr lang="en-US" sz="2025" dirty="0">
                <a:latin typeface="Trebuchet MS"/>
              </a:rPr>
              <a:t> </a:t>
            </a:r>
            <a:r>
              <a:rPr lang="en-US" sz="2025" dirty="0" err="1" smtClean="0">
                <a:latin typeface="Trebuchet MS"/>
              </a:rPr>
              <a:t>Tyres</a:t>
            </a:r>
            <a:r>
              <a:rPr lang="ru-RU" sz="2025" dirty="0" smtClean="0">
                <a:latin typeface="Trebuchet MS"/>
              </a:rPr>
              <a:t> (</a:t>
            </a:r>
            <a:r>
              <a:rPr lang="en-US" sz="2025" dirty="0" smtClean="0">
                <a:latin typeface="Trebuchet MS"/>
              </a:rPr>
              <a:t>cmaxtyres.ru</a:t>
            </a:r>
            <a:r>
              <a:rPr lang="ru-RU" sz="2025" dirty="0" smtClean="0">
                <a:latin typeface="Trebuchet MS"/>
              </a:rPr>
              <a:t>)</a:t>
            </a:r>
            <a:endParaRPr lang="ru-RU" sz="2400" dirty="0">
              <a:latin typeface="Trebuchet M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8" y="908050"/>
            <a:ext cx="10959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6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dirty="0" smtClean="0"/>
              <a:t>Поддержка может включать:</a:t>
            </a:r>
          </a:p>
          <a:p>
            <a:r>
              <a:rPr lang="ru-RU" dirty="0" smtClean="0"/>
              <a:t>  контроль работоспособности сайта;</a:t>
            </a:r>
          </a:p>
          <a:p>
            <a:r>
              <a:rPr lang="ru-RU" dirty="0"/>
              <a:t> </a:t>
            </a:r>
            <a:r>
              <a:rPr lang="ru-RU" dirty="0" smtClean="0"/>
              <a:t> создание контента;</a:t>
            </a:r>
          </a:p>
          <a:p>
            <a:r>
              <a:rPr lang="ru-RU" dirty="0"/>
              <a:t> </a:t>
            </a:r>
            <a:r>
              <a:rPr lang="ru-RU" dirty="0" smtClean="0"/>
              <a:t> разработка новых разделов;</a:t>
            </a:r>
          </a:p>
          <a:p>
            <a:r>
              <a:rPr lang="ru-RU" dirty="0" smtClean="0"/>
              <a:t>  настройка интеграции с 1С; </a:t>
            </a:r>
          </a:p>
          <a:p>
            <a:r>
              <a:rPr lang="ru-RU" dirty="0" smtClean="0"/>
              <a:t>  смена дизайна;</a:t>
            </a:r>
          </a:p>
          <a:p>
            <a:r>
              <a:rPr lang="ru-RU" dirty="0"/>
              <a:t> </a:t>
            </a:r>
            <a:r>
              <a:rPr lang="ru-RU" dirty="0" smtClean="0"/>
              <a:t> любые другие виды работ по сайту.</a:t>
            </a:r>
          </a:p>
        </p:txBody>
      </p:sp>
      <p:pic>
        <p:nvPicPr>
          <p:cNvPr id="4" name="Объект 3" descr="logo-300dp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9788" y="366713"/>
            <a:ext cx="2004484" cy="131341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rgbClr val="000000"/>
                </a:solidFill>
                <a:latin typeface="Trebuchet MS"/>
              </a:rPr>
              <a:t>Поддержка проектов</a:t>
            </a:r>
            <a:endParaRPr lang="ru-RU" dirty="0">
              <a:solidFill>
                <a:srgbClr val="00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7653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dirty="0" smtClean="0"/>
              <a:t>Схема работы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Отправка задачи на оценку персональному менеджеру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Согласование оценки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Реализация задачи специалистами «Дело в сайте»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Контроль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Единая стоимость часа работы специалистов — 1 400 рублей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 descr="logo-300dp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9788" y="366713"/>
            <a:ext cx="2004484" cy="131341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rgbClr val="000000"/>
                </a:solidFill>
                <a:latin typeface="Trebuchet MS"/>
              </a:rPr>
              <a:t>Поддержка проектов</a:t>
            </a:r>
            <a:endParaRPr lang="ru-RU" dirty="0">
              <a:solidFill>
                <a:srgbClr val="00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1764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5" y="1690688"/>
            <a:ext cx="7905750" cy="4762500"/>
          </a:xfrm>
          <a:prstGeom prst="rect">
            <a:avLst/>
          </a:prstGeom>
        </p:spPr>
      </p:pic>
      <p:pic>
        <p:nvPicPr>
          <p:cNvPr id="9" name="Объект 3" descr="logo-300dp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788" y="366713"/>
            <a:ext cx="2004484" cy="131341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rgbClr val="000000"/>
                </a:solidFill>
                <a:latin typeface="Trebuchet MS"/>
              </a:rPr>
              <a:t>Пакеты часов</a:t>
            </a:r>
            <a:endParaRPr lang="ru-RU" dirty="0">
              <a:solidFill>
                <a:srgbClr val="00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7744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>
                <a:solidFill>
                  <a:srgbClr val="000000"/>
                </a:solidFill>
                <a:latin typeface="Trebuchet MS"/>
              </a:rPr>
              <a:t>1С-Битрикс: </a:t>
            </a:r>
            <a:r>
              <a:rPr lang="ru-RU" dirty="0" err="1">
                <a:solidFill>
                  <a:srgbClr val="000000"/>
                </a:solidFill>
                <a:latin typeface="Trebuchet MS"/>
              </a:rPr>
              <a:t>Маркетплейс</a:t>
            </a:r>
            <a:endParaRPr lang="ru-RU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4" name="Объект 3" descr="logo-300dpi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9788" y="366713"/>
            <a:ext cx="2004484" cy="1313410"/>
          </a:xfrm>
        </p:spPr>
      </p:pic>
      <p:sp>
        <p:nvSpPr>
          <p:cNvPr id="7" name="TextBox 6"/>
          <p:cNvSpPr txBox="1"/>
          <p:nvPr/>
        </p:nvSpPr>
        <p:spPr>
          <a:xfrm>
            <a:off x="1303338" y="2300947"/>
            <a:ext cx="10278533" cy="3970318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u-RU" sz="3600" dirty="0">
                <a:latin typeface="Trebuchet MS"/>
                <a:cs typeface="Calibri"/>
              </a:rPr>
              <a:t>Спасибо за внимание</a:t>
            </a:r>
            <a:r>
              <a:rPr lang="ru-RU" sz="3600" dirty="0" smtClean="0">
                <a:latin typeface="Trebuchet MS"/>
                <a:cs typeface="Calibri"/>
              </a:rPr>
              <a:t>!</a:t>
            </a:r>
            <a:r>
              <a:rPr lang="en-US" sz="3600" dirty="0" smtClean="0">
                <a:latin typeface="Trebuchet MS"/>
                <a:cs typeface="Calibri"/>
              </a:rPr>
              <a:t> </a:t>
            </a:r>
            <a:r>
              <a:rPr lang="ru-RU" sz="3600" dirty="0" smtClean="0">
                <a:latin typeface="Trebuchet MS"/>
                <a:cs typeface="Calibri"/>
              </a:rPr>
              <a:t>Вопросы?</a:t>
            </a:r>
            <a:endParaRPr lang="ru-RU" sz="3600" dirty="0">
              <a:latin typeface="Trebuchet MS"/>
              <a:cs typeface="Calibri"/>
            </a:endParaRPr>
          </a:p>
          <a:p>
            <a:endParaRPr lang="ru-RU" sz="3600" dirty="0">
              <a:latin typeface="Trebuchet MS"/>
              <a:cs typeface="Calibri"/>
            </a:endParaRPr>
          </a:p>
          <a:p>
            <a:r>
              <a:rPr lang="ru-RU" sz="3600" b="1" dirty="0" smtClean="0">
                <a:latin typeface="Trebuchet MS"/>
                <a:cs typeface="Calibri"/>
              </a:rPr>
              <a:t>Рубцов Дмитрий</a:t>
            </a:r>
            <a:endParaRPr lang="en-US" sz="3600" b="1" dirty="0" smtClean="0">
              <a:latin typeface="Trebuchet MS"/>
              <a:cs typeface="Calibri"/>
            </a:endParaRPr>
          </a:p>
          <a:p>
            <a:r>
              <a:rPr lang="ru-RU" sz="3600" dirty="0" smtClean="0">
                <a:latin typeface="Trebuchet MS"/>
                <a:cs typeface="Calibri"/>
              </a:rPr>
              <a:t>директор по развитию «Дело в сайте»</a:t>
            </a:r>
            <a:endParaRPr lang="ru-RU" sz="3600" dirty="0">
              <a:latin typeface="Trebuchet MS"/>
              <a:cs typeface="Calibri"/>
            </a:endParaRPr>
          </a:p>
          <a:p>
            <a:endParaRPr lang="ru-RU" sz="3600" dirty="0" smtClean="0">
              <a:latin typeface="Trebuchet MS"/>
              <a:cs typeface="Calibri"/>
            </a:endParaRPr>
          </a:p>
          <a:p>
            <a:r>
              <a:rPr lang="ru-RU" sz="3600" dirty="0" smtClean="0">
                <a:latin typeface="Trebuchet MS"/>
                <a:cs typeface="Calibri"/>
              </a:rPr>
              <a:t>+7 962 6848485</a:t>
            </a:r>
            <a:endParaRPr lang="ru-RU" sz="3600" dirty="0">
              <a:latin typeface="Trebuchet MS"/>
              <a:cs typeface="Calibri"/>
            </a:endParaRPr>
          </a:p>
          <a:p>
            <a:r>
              <a:rPr lang="arn-CL" sz="3600" dirty="0" smtClean="0">
                <a:latin typeface="Trebuchet MS"/>
              </a:rPr>
              <a:t>d</a:t>
            </a:r>
            <a:r>
              <a:rPr lang="en-US" sz="3600" dirty="0" err="1" smtClean="0">
                <a:latin typeface="Trebuchet MS"/>
              </a:rPr>
              <a:t>rubtsov</a:t>
            </a:r>
            <a:r>
              <a:rPr lang="arn-CL" sz="3600" dirty="0" smtClean="0">
                <a:latin typeface="Trebuchet MS"/>
              </a:rPr>
              <a:t>@delovsaite.ru</a:t>
            </a:r>
            <a:endParaRPr lang="ru-RU" sz="3600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4229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dirty="0" smtClean="0"/>
              <a:t>Перед установкой нам понадобится:</a:t>
            </a:r>
          </a:p>
          <a:p>
            <a:r>
              <a:rPr lang="ru-RU" dirty="0" smtClean="0"/>
              <a:t>  хостинг;</a:t>
            </a:r>
          </a:p>
          <a:p>
            <a:r>
              <a:rPr lang="ru-RU" dirty="0"/>
              <a:t> </a:t>
            </a:r>
            <a:r>
              <a:rPr lang="ru-RU" dirty="0" smtClean="0"/>
              <a:t> лицензионный ключ 1С-Битрикс: Управление сайтом;</a:t>
            </a:r>
          </a:p>
          <a:p>
            <a:r>
              <a:rPr lang="ru-RU" dirty="0"/>
              <a:t> </a:t>
            </a:r>
            <a:r>
              <a:rPr lang="ru-RU" dirty="0" smtClean="0"/>
              <a:t> лицензионный ключ тиражного решения.</a:t>
            </a:r>
          </a:p>
        </p:txBody>
      </p:sp>
      <p:pic>
        <p:nvPicPr>
          <p:cNvPr id="4" name="Объект 3" descr="logo-300dp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9788" y="366713"/>
            <a:ext cx="2004484" cy="131341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r"/>
            <a:r>
              <a:rPr lang="ru-RU" dirty="0">
                <a:solidFill>
                  <a:srgbClr val="000000"/>
                </a:solidFill>
                <a:latin typeface="Trebuchet MS"/>
              </a:rPr>
              <a:t>1С-Битрикс: </a:t>
            </a:r>
            <a:r>
              <a:rPr lang="ru-RU" dirty="0" err="1">
                <a:solidFill>
                  <a:srgbClr val="000000"/>
                </a:solidFill>
                <a:latin typeface="Trebuchet MS"/>
              </a:rPr>
              <a:t>Маркетплейс</a:t>
            </a:r>
            <a:endParaRPr lang="ru-RU" dirty="0">
              <a:solidFill>
                <a:srgbClr val="00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0846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_2013-09-12_01015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0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4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538" y="227013"/>
            <a:ext cx="10137422" cy="40395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u-RU" sz="2025" dirty="0">
                <a:latin typeface="Trebuchet MS"/>
              </a:rPr>
              <a:t>Готовый интернет-магазин шин и дисков (</a:t>
            </a:r>
            <a:r>
              <a:rPr lang="arn-CL" sz="2025" dirty="0">
                <a:latin typeface="Trebuchet MS"/>
              </a:rPr>
              <a:t>tyres.delovsaite.ru)</a:t>
            </a:r>
            <a:endParaRPr lang="ru-RU" dirty="0">
              <a:latin typeface="Trebuchet MS"/>
            </a:endParaRPr>
          </a:p>
        </p:txBody>
      </p:sp>
      <p:pic>
        <p:nvPicPr>
          <p:cNvPr id="2" name="Рисунок 1" descr="01_Главная_Страниц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011" y="834849"/>
            <a:ext cx="3831251" cy="5779911"/>
          </a:xfrm>
          <a:prstGeom prst="rect">
            <a:avLst/>
          </a:prstGeom>
        </p:spPr>
      </p:pic>
      <p:pic>
        <p:nvPicPr>
          <p:cNvPr id="3" name="Рисунок 2" descr="r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90797" y="736600"/>
            <a:ext cx="2727960" cy="4114800"/>
          </a:xfrm>
          <a:prstGeom prst="rect">
            <a:avLst/>
          </a:prstGeom>
        </p:spPr>
      </p:pic>
      <p:pic>
        <p:nvPicPr>
          <p:cNvPr id="8" name="Рисунок 7" descr="yello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95131" y="2698044"/>
            <a:ext cx="2727960" cy="4114800"/>
          </a:xfrm>
          <a:prstGeom prst="rect">
            <a:avLst/>
          </a:prstGeom>
        </p:spPr>
      </p:pic>
      <p:pic>
        <p:nvPicPr>
          <p:cNvPr id="10" name="Рисунок 9" descr="main-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99897" y="1074042"/>
            <a:ext cx="1796874" cy="5164058"/>
          </a:xfrm>
          <a:prstGeom prst="rect">
            <a:avLst/>
          </a:prstGeom>
        </p:spPr>
      </p:pic>
      <p:pic>
        <p:nvPicPr>
          <p:cNvPr id="11" name="Рисунок 10" descr="main-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27673" y="841608"/>
            <a:ext cx="1939652" cy="5580062"/>
          </a:xfrm>
          <a:prstGeom prst="rect">
            <a:avLst/>
          </a:prstGeom>
        </p:spPr>
      </p:pic>
      <p:pic>
        <p:nvPicPr>
          <p:cNvPr id="12" name="Рисунок 11" descr="mai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522071" y="489629"/>
            <a:ext cx="2192337" cy="62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3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ashion-main.png"/>
          <p:cNvPicPr>
            <a:picLocks noChangeAspect="1"/>
          </p:cNvPicPr>
          <p:nvPr/>
        </p:nvPicPr>
        <p:blipFill rotWithShape="1">
          <a:blip r:embed="rId3" cstate="print"/>
          <a:srcRect t="336" b="-1"/>
          <a:stretch/>
        </p:blipFill>
        <p:spPr>
          <a:xfrm>
            <a:off x="730426" y="927652"/>
            <a:ext cx="10588978" cy="5808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538" y="227013"/>
            <a:ext cx="10814755" cy="40395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u-RU" sz="2025" dirty="0">
                <a:latin typeface="Trebuchet MS"/>
              </a:rPr>
              <a:t>Готовый интернет-магазин одежды </a:t>
            </a:r>
            <a:r>
              <a:rPr lang="arn-CL" sz="2025" dirty="0">
                <a:latin typeface="Trebuchet MS"/>
              </a:rPr>
              <a:t>«Fashion» </a:t>
            </a:r>
            <a:r>
              <a:rPr lang="ru-RU" sz="2025" dirty="0">
                <a:latin typeface="Trebuchet MS"/>
              </a:rPr>
              <a:t>(</a:t>
            </a:r>
            <a:r>
              <a:rPr lang="arn-CL" sz="2025" dirty="0">
                <a:latin typeface="Trebuchet MS"/>
              </a:rPr>
              <a:t>fashion.delovsaite.ru)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331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538" y="227013"/>
            <a:ext cx="10659533" cy="40395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u-RU" sz="2025">
                <a:latin typeface="Trebuchet MS"/>
              </a:rPr>
              <a:t>Готовый интернет-магазин одежды. Каталог</a:t>
            </a:r>
            <a:endParaRPr lang="ru-RU"/>
          </a:p>
        </p:txBody>
      </p:sp>
      <p:pic>
        <p:nvPicPr>
          <p:cNvPr id="2" name="Рисунок 1" descr="Безимени-6.png"/>
          <p:cNvPicPr>
            <a:picLocks noChangeAspect="1"/>
          </p:cNvPicPr>
          <p:nvPr/>
        </p:nvPicPr>
        <p:blipFill rotWithShape="1">
          <a:blip r:embed="rId3" cstate="print"/>
          <a:srcRect r="1373" b="8637"/>
          <a:stretch/>
        </p:blipFill>
        <p:spPr>
          <a:xfrm>
            <a:off x="945344" y="908050"/>
            <a:ext cx="10331727" cy="52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6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538" y="227013"/>
            <a:ext cx="18801997" cy="40322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u-RU" sz="2025">
                <a:latin typeface="Trebuchet MS"/>
              </a:rPr>
              <a:t>Готовый интернет-магазин одежды. Карточка товара </a:t>
            </a:r>
            <a:endParaRPr lang="ru-RU"/>
          </a:p>
        </p:txBody>
      </p:sp>
      <p:pic>
        <p:nvPicPr>
          <p:cNvPr id="3" name="Рисунок 2" descr="Безимени-7.png"/>
          <p:cNvPicPr>
            <a:picLocks noChangeAspect="1"/>
          </p:cNvPicPr>
          <p:nvPr/>
        </p:nvPicPr>
        <p:blipFill rotWithShape="1">
          <a:blip r:embed="rId3" cstate="print"/>
          <a:srcRect r="1431" b="1739"/>
          <a:stretch/>
        </p:blipFill>
        <p:spPr>
          <a:xfrm>
            <a:off x="813377" y="908050"/>
            <a:ext cx="10339532" cy="567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7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538" y="227013"/>
            <a:ext cx="10814755" cy="40395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ru-RU" sz="2025" dirty="0">
                <a:latin typeface="Trebuchet MS"/>
              </a:rPr>
              <a:t>Готовый интернет-магазин </a:t>
            </a:r>
            <a:r>
              <a:rPr lang="ru-RU" sz="2025" dirty="0" smtClean="0">
                <a:latin typeface="Trebuchet MS"/>
              </a:rPr>
              <a:t>часов</a:t>
            </a:r>
            <a:r>
              <a:rPr lang="arn-CL" sz="2025" dirty="0" smtClean="0">
                <a:latin typeface="Trebuchet MS"/>
              </a:rPr>
              <a:t> </a:t>
            </a:r>
            <a:r>
              <a:rPr lang="ru-RU" sz="2025" dirty="0" smtClean="0">
                <a:latin typeface="Trebuchet MS"/>
              </a:rPr>
              <a:t>(</a:t>
            </a:r>
            <a:r>
              <a:rPr lang="arn-CL" sz="2025" dirty="0" smtClean="0">
                <a:latin typeface="Trebuchet MS"/>
              </a:rPr>
              <a:t>watches.delovsaite.ru</a:t>
            </a:r>
            <a:r>
              <a:rPr lang="arn-CL" sz="2025" dirty="0">
                <a:latin typeface="Trebuchet MS"/>
              </a:rPr>
              <a:t>)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669"/>
            <a:ext cx="6308014" cy="8928757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6428591" y="2017035"/>
            <a:ext cx="5763409" cy="4351338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/>
              <a:t>Преимущества:</a:t>
            </a:r>
          </a:p>
          <a:p>
            <a:r>
              <a:rPr lang="ru-RU" dirty="0" smtClean="0"/>
              <a:t>  адаптивный дизайн;</a:t>
            </a:r>
          </a:p>
          <a:p>
            <a:r>
              <a:rPr lang="ru-RU" dirty="0"/>
              <a:t>  </a:t>
            </a:r>
            <a:r>
              <a:rPr lang="ru-RU" dirty="0" smtClean="0"/>
              <a:t>один сайт под все устройства;</a:t>
            </a:r>
          </a:p>
          <a:p>
            <a:r>
              <a:rPr lang="ru-RU" dirty="0" smtClean="0"/>
              <a:t>  заточен на продажи.</a:t>
            </a:r>
          </a:p>
        </p:txBody>
      </p:sp>
    </p:spTree>
    <p:extLst>
      <p:ext uri="{BB962C8B-B14F-4D97-AF65-F5344CB8AC3E}">
        <p14:creationId xmlns:p14="http://schemas.microsoft.com/office/powerpoint/2010/main" val="177440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</TotalTime>
  <Words>366</Words>
  <Application>Microsoft Office PowerPoint</Application>
  <PresentationFormat>Широкоэкранный</PresentationFormat>
  <Paragraphs>87</Paragraphs>
  <Slides>26</Slides>
  <Notes>19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Trebuchet MS</vt:lpstr>
      <vt:lpstr>Тема Office</vt:lpstr>
      <vt:lpstr>Презентация PowerPoint</vt:lpstr>
      <vt:lpstr>1С-Битрикс: Маркетплейс</vt:lpstr>
      <vt:lpstr>1С-Битрикс: Маркетплейс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Доработки решений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Поддержка проектов</vt:lpstr>
      <vt:lpstr>Поддержка проектов</vt:lpstr>
      <vt:lpstr>Пакеты часов</vt:lpstr>
      <vt:lpstr>1С-Битрикс: Маркетплейс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Рубцов</dc:creator>
  <cp:lastModifiedBy>Рубцов Д.И.</cp:lastModifiedBy>
  <cp:revision>55</cp:revision>
  <dcterms:created xsi:type="dcterms:W3CDTF">2013-05-24T05:24:01Z</dcterms:created>
  <dcterms:modified xsi:type="dcterms:W3CDTF">2013-09-12T08:20:36Z</dcterms:modified>
</cp:coreProperties>
</file>