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1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2.xml" ContentType="application/vnd.openxmlformats-officedocument.presentationml.tags+xml"/>
  <Override PartName="/ppt/notesSlides/notesSlide62.xml" ContentType="application/vnd.openxmlformats-officedocument.presentationml.notesSlide+xml"/>
  <Override PartName="/ppt/tags/tag3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62" r:id="rId3"/>
    <p:sldMasterId id="2147483775" r:id="rId4"/>
    <p:sldMasterId id="2147483801" r:id="rId5"/>
    <p:sldMasterId id="2147483814" r:id="rId6"/>
    <p:sldMasterId id="2147483879" r:id="rId7"/>
    <p:sldMasterId id="2147483918" r:id="rId8"/>
    <p:sldMasterId id="2147484086" r:id="rId9"/>
  </p:sldMasterIdLst>
  <p:notesMasterIdLst>
    <p:notesMasterId r:id="rId108"/>
  </p:notesMasterIdLst>
  <p:handoutMasterIdLst>
    <p:handoutMasterId r:id="rId109"/>
  </p:handoutMasterIdLst>
  <p:sldIdLst>
    <p:sldId id="932" r:id="rId10"/>
    <p:sldId id="929" r:id="rId11"/>
    <p:sldId id="934" r:id="rId12"/>
    <p:sldId id="933" r:id="rId13"/>
    <p:sldId id="1061" r:id="rId14"/>
    <p:sldId id="940" r:id="rId15"/>
    <p:sldId id="995" r:id="rId16"/>
    <p:sldId id="1246" r:id="rId17"/>
    <p:sldId id="1210" r:id="rId18"/>
    <p:sldId id="1208" r:id="rId19"/>
    <p:sldId id="1292" r:id="rId20"/>
    <p:sldId id="1291" r:id="rId21"/>
    <p:sldId id="1283" r:id="rId22"/>
    <p:sldId id="1284" r:id="rId23"/>
    <p:sldId id="1285" r:id="rId24"/>
    <p:sldId id="1287" r:id="rId25"/>
    <p:sldId id="1279" r:id="rId26"/>
    <p:sldId id="1280" r:id="rId27"/>
    <p:sldId id="1282" r:id="rId28"/>
    <p:sldId id="1290" r:id="rId29"/>
    <p:sldId id="1289" r:id="rId30"/>
    <p:sldId id="1172" r:id="rId31"/>
    <p:sldId id="1249" r:id="rId32"/>
    <p:sldId id="993" r:id="rId33"/>
    <p:sldId id="943" r:id="rId34"/>
    <p:sldId id="1209" r:id="rId35"/>
    <p:sldId id="944" r:id="rId36"/>
    <p:sldId id="1041" r:id="rId37"/>
    <p:sldId id="1132" r:id="rId38"/>
    <p:sldId id="1130" r:id="rId39"/>
    <p:sldId id="1247" r:id="rId40"/>
    <p:sldId id="1203" r:id="rId41"/>
    <p:sldId id="1213" r:id="rId42"/>
    <p:sldId id="1214" r:id="rId43"/>
    <p:sldId id="1215" r:id="rId44"/>
    <p:sldId id="1216" r:id="rId45"/>
    <p:sldId id="1217" r:id="rId46"/>
    <p:sldId id="1218" r:id="rId47"/>
    <p:sldId id="1219" r:id="rId48"/>
    <p:sldId id="1220" r:id="rId49"/>
    <p:sldId id="1221" r:id="rId50"/>
    <p:sldId id="1222" r:id="rId51"/>
    <p:sldId id="1223" r:id="rId52"/>
    <p:sldId id="1237" r:id="rId53"/>
    <p:sldId id="1234" r:id="rId54"/>
    <p:sldId id="1253" r:id="rId55"/>
    <p:sldId id="1236" r:id="rId56"/>
    <p:sldId id="1258" r:id="rId57"/>
    <p:sldId id="1257" r:id="rId58"/>
    <p:sldId id="1248" r:id="rId59"/>
    <p:sldId id="955" r:id="rId60"/>
    <p:sldId id="956" r:id="rId61"/>
    <p:sldId id="1156" r:id="rId62"/>
    <p:sldId id="958" r:id="rId63"/>
    <p:sldId id="1141" r:id="rId64"/>
    <p:sldId id="959" r:id="rId65"/>
    <p:sldId id="960" r:id="rId66"/>
    <p:sldId id="961" r:id="rId67"/>
    <p:sldId id="1134" r:id="rId68"/>
    <p:sldId id="1133" r:id="rId69"/>
    <p:sldId id="1115" r:id="rId70"/>
    <p:sldId id="1116" r:id="rId71"/>
    <p:sldId id="1123" r:id="rId72"/>
    <p:sldId id="1125" r:id="rId73"/>
    <p:sldId id="1124" r:id="rId74"/>
    <p:sldId id="1117" r:id="rId75"/>
    <p:sldId id="1224" r:id="rId76"/>
    <p:sldId id="1240" r:id="rId77"/>
    <p:sldId id="1241" r:id="rId78"/>
    <p:sldId id="1242" r:id="rId79"/>
    <p:sldId id="1225" r:id="rId80"/>
    <p:sldId id="1226" r:id="rId81"/>
    <p:sldId id="1227" r:id="rId82"/>
    <p:sldId id="1252" r:id="rId83"/>
    <p:sldId id="1255" r:id="rId84"/>
    <p:sldId id="1232" r:id="rId85"/>
    <p:sldId id="1256" r:id="rId86"/>
    <p:sldId id="1251" r:id="rId87"/>
    <p:sldId id="1238" r:id="rId88"/>
    <p:sldId id="1146" r:id="rId89"/>
    <p:sldId id="1147" r:id="rId90"/>
    <p:sldId id="1149" r:id="rId91"/>
    <p:sldId id="1186" r:id="rId92"/>
    <p:sldId id="1185" r:id="rId93"/>
    <p:sldId id="1159" r:id="rId94"/>
    <p:sldId id="1160" r:id="rId95"/>
    <p:sldId id="1161" r:id="rId96"/>
    <p:sldId id="1164" r:id="rId97"/>
    <p:sldId id="1165" r:id="rId98"/>
    <p:sldId id="1103" r:id="rId99"/>
    <p:sldId id="1171" r:id="rId100"/>
    <p:sldId id="1166" r:id="rId101"/>
    <p:sldId id="1243" r:id="rId102"/>
    <p:sldId id="1244" r:id="rId103"/>
    <p:sldId id="1261" r:id="rId104"/>
    <p:sldId id="1262" r:id="rId105"/>
    <p:sldId id="1278" r:id="rId106"/>
    <p:sldId id="694" r:id="rId107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934"/>
            <p14:sldId id="933"/>
            <p14:sldId id="1061"/>
            <p14:sldId id="940"/>
            <p14:sldId id="995"/>
            <p14:sldId id="1246"/>
            <p14:sldId id="1210"/>
            <p14:sldId id="1208"/>
            <p14:sldId id="1292"/>
            <p14:sldId id="1291"/>
            <p14:sldId id="1283"/>
            <p14:sldId id="1284"/>
            <p14:sldId id="1285"/>
            <p14:sldId id="1287"/>
            <p14:sldId id="1279"/>
            <p14:sldId id="1280"/>
            <p14:sldId id="1282"/>
            <p14:sldId id="1290"/>
            <p14:sldId id="1289"/>
            <p14:sldId id="1172"/>
            <p14:sldId id="1249"/>
            <p14:sldId id="993"/>
            <p14:sldId id="943"/>
            <p14:sldId id="1209"/>
            <p14:sldId id="944"/>
            <p14:sldId id="1041"/>
            <p14:sldId id="1132"/>
            <p14:sldId id="1130"/>
            <p14:sldId id="1247"/>
            <p14:sldId id="1203"/>
            <p14:sldId id="1213"/>
            <p14:sldId id="1214"/>
            <p14:sldId id="1215"/>
            <p14:sldId id="1216"/>
            <p14:sldId id="1217"/>
            <p14:sldId id="1218"/>
            <p14:sldId id="1219"/>
            <p14:sldId id="1220"/>
            <p14:sldId id="1221"/>
            <p14:sldId id="1222"/>
            <p14:sldId id="1223"/>
            <p14:sldId id="1237"/>
            <p14:sldId id="1234"/>
            <p14:sldId id="1253"/>
            <p14:sldId id="1236"/>
            <p14:sldId id="1258"/>
            <p14:sldId id="1257"/>
            <p14:sldId id="1248"/>
            <p14:sldId id="955"/>
            <p14:sldId id="956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224"/>
            <p14:sldId id="1240"/>
            <p14:sldId id="1241"/>
            <p14:sldId id="1242"/>
            <p14:sldId id="1225"/>
            <p14:sldId id="1226"/>
            <p14:sldId id="1227"/>
            <p14:sldId id="1252"/>
            <p14:sldId id="1255"/>
            <p14:sldId id="1232"/>
            <p14:sldId id="1256"/>
            <p14:sldId id="1251"/>
            <p14:sldId id="1238"/>
            <p14:sldId id="1146"/>
            <p14:sldId id="1147"/>
            <p14:sldId id="1149"/>
            <p14:sldId id="1186"/>
            <p14:sldId id="1185"/>
            <p14:sldId id="1159"/>
            <p14:sldId id="1160"/>
            <p14:sldId id="1161"/>
            <p14:sldId id="1164"/>
            <p14:sldId id="1165"/>
            <p14:sldId id="1103"/>
            <p14:sldId id="1171"/>
            <p14:sldId id="1166"/>
            <p14:sldId id="1243"/>
            <p14:sldId id="1244"/>
            <p14:sldId id="1261"/>
            <p14:sldId id="1262"/>
            <p14:sldId id="1278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4" autoAdjust="0"/>
    <p:restoredTop sz="95560" autoAdjust="0"/>
  </p:normalViewPr>
  <p:slideViewPr>
    <p:cSldViewPr>
      <p:cViewPr varScale="1">
        <p:scale>
          <a:sx n="82" d="100"/>
          <a:sy n="82" d="100"/>
        </p:scale>
        <p:origin x="143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08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1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9491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2489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473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32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99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150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6762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17129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1034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254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60494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25000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24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87483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1839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5396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27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77409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3082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7608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87794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592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0292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6193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62545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554987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3503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33426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52730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7538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9388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4226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7662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72621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45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99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46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01786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752797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48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35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52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520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3153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333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503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8249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9651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8290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66656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91838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7431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41276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69001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72851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6260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89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04481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58671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69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10612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02039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3642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03785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69327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66511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571445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469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464780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82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15800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86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41583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87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084462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88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845369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221819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41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22294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04380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1911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6867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98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96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793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039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1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128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411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53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152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11.png"/><Relationship Id="rId4" Type="http://schemas.openxmlformats.org/officeDocument/2006/relationships/hyperlink" Target="http://meddemo.1c-bitrix.ru/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marketplace.1c-bitrix.ru/solutions/bitrix.map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www.1c-bitrix.ru/download/doc/1c_bitrix_map-guide_13may2014.docx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95.pn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.png"/><Relationship Id="rId4" Type="http://schemas.openxmlformats.org/officeDocument/2006/relationships/image" Target="../media/image1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7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://www.1c-bitrix.ru/support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1.png"/><Relationship Id="rId5" Type="http://schemas.openxmlformats.org/officeDocument/2006/relationships/image" Target="../media/image9.png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hyperlink" Target="http://www.1c-bitrix.ru/partners/index.php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41.png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://marketplace.1c-bitrix.ru/solutions/bitrix.sitemedicine/" TargetMode="Externa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med/" TargetMode="Externa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artem@1c-bitrix.ru" TargetMode="External"/><Relationship Id="rId4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060848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600" b="1" dirty="0"/>
              <a:t>Как с помощью сайта привлечь и удержать пациентов?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проектов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получения услуг на сайте (удобные сервисы с любых устройств)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работа с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организационных вопросов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04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Решая бизнес задачи мы решаем задачи  пациента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490" name="Picture 2" descr="Medindia Blogs Page 20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772816"/>
            <a:ext cx="4329372" cy="302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24422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0" t="1783" r="15136" b="7996"/>
          <a:stretch/>
        </p:blipFill>
        <p:spPr>
          <a:xfrm>
            <a:off x="925010" y="1333126"/>
            <a:ext cx="6669432" cy="4896544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4287" t="6179" r="14280" b="10368"/>
          <a:stretch/>
        </p:blipFill>
        <p:spPr>
          <a:xfrm>
            <a:off x="574682" y="1333126"/>
            <a:ext cx="788957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30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82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1\Snap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" y="1196752"/>
            <a:ext cx="8931275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33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548680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6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Понятный контент</a:t>
            </a:r>
          </a:p>
        </p:txBody>
      </p:sp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5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2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059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5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130 000+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1337"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3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34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Удобные интерфейсы (пользователь находит ответ в несколько кликов)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Понятный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2204864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Создание единой базы клиники и филиалов: обмен данными с МИС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Снижение затрат на регистратуру: автоматизация данных, управление расписанием врачей и т.д.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72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Кроме задач пациента есть задачи администратора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778026" cy="2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1С-Битрикс для медицинских организаций</a:t>
            </a:r>
            <a:endParaRPr lang="ru-RU" sz="2800" b="1" dirty="0"/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27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81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446449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Взрослые и 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Медсанчасти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Медцентры</a:t>
            </a:r>
            <a:endParaRPr lang="ru-RU" sz="19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err="1" smtClean="0"/>
              <a:t>Коммерчекие</a:t>
            </a:r>
            <a:r>
              <a:rPr lang="ru-RU" sz="1900" dirty="0" smtClean="0"/>
              <a:t>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Сетевые клиники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659455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Для кого подходит готовое решение</a:t>
            </a:r>
            <a:endParaRPr lang="ru-RU" sz="33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851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93" y="38606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866424" y="-6008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 «1С-Битрикс</a:t>
            </a:r>
            <a:r>
              <a:rPr lang="ru-RU" sz="2000" b="1" dirty="0">
                <a:solidFill>
                  <a:prstClr val="black"/>
                </a:solidFill>
              </a:rPr>
              <a:t>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Преимущества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Готовые </a:t>
            </a:r>
            <a:r>
              <a:rPr lang="ru-RU" sz="2000" dirty="0" err="1" smtClean="0"/>
              <a:t>онлайн-сервисы</a:t>
            </a:r>
            <a:r>
              <a:rPr lang="ru-RU" sz="2000" dirty="0" smtClean="0"/>
              <a:t> для врача и пациента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Соответствие требованиям Законодательства РФ, Сертификат ФСТЭК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Доступность с любых устройств (мобильная версия и версия для </a:t>
            </a:r>
            <a:r>
              <a:rPr lang="ru-RU" sz="2000" dirty="0" err="1" smtClean="0"/>
              <a:t>инфомата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4"/>
              </a:rPr>
              <a:t>http://meddemo.1c-bitrix.ru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Готовые </a:t>
            </a:r>
            <a:r>
              <a:rPr lang="ru-RU" sz="2800" dirty="0" err="1" smtClean="0">
                <a:solidFill>
                  <a:schemeClr val="tx1"/>
                </a:solidFill>
                <a:latin typeface="Calibri"/>
              </a:rPr>
              <a:t>онлайн-сервисы</a:t>
            </a: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 для пациента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Интерактивная карта филиалов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Онлайн-запись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Видеоконсультации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Оплата на сайте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b="1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Личный кабинет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44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Готовые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онлайн-сервисы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для пациентов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1988840"/>
            <a:ext cx="3815977" cy="3168352"/>
            <a:chOff x="6660232" y="1340768"/>
            <a:chExt cx="2375817" cy="18722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71" y="1340768"/>
              <a:ext cx="2166178" cy="187220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222132"/>
              <a:ext cx="474764" cy="896776"/>
            </a:xfrm>
            <a:prstGeom prst="rect">
              <a:avLst/>
            </a:prstGeom>
          </p:spPr>
        </p:pic>
      </p:grpSp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6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63525" indent="-26352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</a:t>
            </a:r>
            <a:r>
              <a:rPr lang="ru-RU" dirty="0" smtClean="0"/>
              <a:t>(</a:t>
            </a:r>
            <a:r>
              <a:rPr lang="ru-RU" dirty="0"/>
              <a:t>Задание пользовательских </a:t>
            </a:r>
            <a:r>
              <a:rPr lang="ru-RU" dirty="0" smtClean="0"/>
              <a:t>маркеров, стили </a:t>
            </a:r>
            <a:r>
              <a:rPr lang="ru-RU" dirty="0" err="1" smtClean="0"/>
              <a:t>инфоокон</a:t>
            </a:r>
            <a:r>
              <a:rPr lang="ru-RU" dirty="0" smtClean="0"/>
              <a:t>, текстовые </a:t>
            </a:r>
            <a:r>
              <a:rPr lang="ru-RU" dirty="0"/>
              <a:t>сообщения </a:t>
            </a:r>
            <a:r>
              <a:rPr lang="ru-RU" dirty="0" smtClean="0"/>
              <a:t>, высота карты, цвет линий и </a:t>
            </a:r>
            <a:r>
              <a:rPr lang="ru-RU" dirty="0" err="1" smtClean="0"/>
              <a:t>т.п</a:t>
            </a:r>
            <a:r>
              <a:rPr lang="ru-RU" dirty="0" smtClean="0"/>
              <a:t>):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интерфейс административной панели </a:t>
            </a:r>
            <a:r>
              <a:rPr lang="ru-RU" dirty="0" smtClean="0"/>
              <a:t>1С-Битрикс;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с  помощью настройки  параметров и </a:t>
            </a:r>
            <a:r>
              <a:rPr lang="en-US" dirty="0"/>
              <a:t>CSS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4" name="Picture 3" descr="C:\Users\Надежда\Downloads\ss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88" r="2289" b="3103"/>
          <a:stretch/>
        </p:blipFill>
        <p:spPr bwMode="auto">
          <a:xfrm>
            <a:off x="588264" y="1764502"/>
            <a:ext cx="431805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282060" y="1764502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6"/>
              </a:rPr>
              <a:t>документации</a:t>
            </a:r>
            <a:endParaRPr lang="ru-RU" dirty="0"/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7111037" y="-994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7152614" y="-6865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-13213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" y="124381"/>
            <a:ext cx="684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кабинет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6" y="30962"/>
            <a:ext cx="1869518" cy="6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60766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Видео-консультации пациента на сайте с помощью протокола 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WebRTC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общение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2588" y="1507635"/>
            <a:ext cx="2811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Видеозвонки</a:t>
            </a:r>
            <a:r>
              <a:rPr lang="ru-RU" sz="2400" dirty="0" smtClean="0"/>
              <a:t> и мгновенные сообщения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чате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Видеоконсультация</a:t>
            </a:r>
            <a:r>
              <a:rPr lang="ru-RU" sz="2400" dirty="0" smtClean="0"/>
              <a:t> из 4-х участников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История звонков</a:t>
            </a:r>
            <a:endParaRPr lang="ru-RU" sz="2400" dirty="0"/>
          </a:p>
        </p:txBody>
      </p:sp>
      <p:grpSp>
        <p:nvGrpSpPr>
          <p:cNvPr id="1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4" y="1296580"/>
            <a:ext cx="5852786" cy="42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4097" y="68627"/>
            <a:ext cx="59766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000" b="1" dirty="0" err="1" smtClean="0">
                <a:latin typeface="Verdana" charset="0"/>
              </a:rPr>
              <a:t>Мессенджер</a:t>
            </a:r>
            <a:r>
              <a:rPr kumimoji="0" lang="ru-RU" sz="2000" b="1" dirty="0" smtClean="0">
                <a:latin typeface="Verdana" charset="0"/>
              </a:rPr>
              <a:t> «1С-Битрикс»</a:t>
            </a:r>
            <a:endParaRPr kumimoji="0" lang="en-US" sz="1800" b="1" dirty="0">
              <a:latin typeface="Verdan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124744"/>
            <a:ext cx="63235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WebRTC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err="1" smtClean="0"/>
              <a:t>интернет-протокола</a:t>
            </a:r>
            <a:r>
              <a:rPr lang="ru-RU" sz="2000" dirty="0" smtClean="0"/>
              <a:t> </a:t>
            </a:r>
            <a:r>
              <a:rPr lang="ru-RU" sz="2000" dirty="0"/>
              <a:t>для организации </a:t>
            </a:r>
            <a:r>
              <a:rPr lang="ru-RU" sz="2000" dirty="0" smtClean="0"/>
              <a:t>коммуникаций </a:t>
            </a:r>
            <a:r>
              <a:rPr lang="ru-RU" sz="2000" dirty="0"/>
              <a:t>в реальном </a:t>
            </a:r>
            <a:r>
              <a:rPr lang="ru-RU" sz="2000" dirty="0" smtClean="0"/>
              <a:t>времени</a:t>
            </a:r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ru-RU" sz="2000" dirty="0" err="1" smtClean="0"/>
              <a:t>Видеозвонок</a:t>
            </a:r>
            <a:r>
              <a:rPr lang="ru-RU" sz="2000" dirty="0" smtClean="0"/>
              <a:t> доступен в популярных браузерах: </a:t>
            </a:r>
          </a:p>
          <a:p>
            <a:r>
              <a:rPr lang="en-US" sz="2000" dirty="0" smtClean="0"/>
              <a:t>Google</a:t>
            </a:r>
            <a:r>
              <a:rPr lang="ru-RU" sz="2000" dirty="0"/>
              <a:t>, </a:t>
            </a:r>
            <a:r>
              <a:rPr lang="en-US" sz="2000" dirty="0"/>
              <a:t>Mozilla </a:t>
            </a:r>
            <a:r>
              <a:rPr lang="ru-RU" sz="2000" dirty="0"/>
              <a:t>и </a:t>
            </a:r>
            <a:r>
              <a:rPr lang="en-US" sz="2000" dirty="0" smtClean="0"/>
              <a:t>Opera</a:t>
            </a: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Не требуется установка дополнительных приложений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61" y="1279973"/>
            <a:ext cx="2777452" cy="2077019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9053"/>
            <a:ext cx="1584176" cy="2112235"/>
          </a:xfrm>
          <a:prstGeom prst="rect">
            <a:avLst/>
          </a:prstGeom>
        </p:spPr>
      </p:pic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99556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услуг на сайте</a:t>
            </a: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83165"/>
            <a:ext cx="5112568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102" y="1659853"/>
            <a:ext cx="36181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Обновленный каталог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Выбор способа оплаты: </a:t>
            </a:r>
          </a:p>
          <a:p>
            <a:pPr marL="273050"/>
            <a:r>
              <a:rPr lang="ru-RU" sz="2000" dirty="0"/>
              <a:t>кредитная карта (VISA, MASTER CARD и другие); </a:t>
            </a:r>
            <a:br>
              <a:rPr lang="ru-RU" sz="2000" dirty="0"/>
            </a:br>
            <a:r>
              <a:rPr lang="ru-RU" sz="2000" dirty="0" err="1" smtClean="0"/>
              <a:t>Яндекс.Деньги</a:t>
            </a:r>
            <a:r>
              <a:rPr lang="ru-RU" sz="2000" dirty="0" smtClean="0"/>
              <a:t>; </a:t>
            </a:r>
            <a:r>
              <a:rPr lang="ru-RU" sz="2000" dirty="0" err="1" smtClean="0"/>
              <a:t>Web</a:t>
            </a:r>
            <a:r>
              <a:rPr lang="ru-RU" sz="2000" dirty="0" smtClean="0"/>
              <a:t> </a:t>
            </a:r>
            <a:r>
              <a:rPr lang="ru-RU" sz="2000" dirty="0" err="1"/>
              <a:t>Money</a:t>
            </a:r>
            <a:r>
              <a:rPr lang="ru-RU" sz="2000" dirty="0"/>
              <a:t>; </a:t>
            </a:r>
            <a:br>
              <a:rPr lang="ru-RU" sz="2000" dirty="0"/>
            </a:br>
            <a:r>
              <a:rPr lang="ru-RU" sz="2000" dirty="0" smtClean="0"/>
              <a:t>ROBOKASSA, </a:t>
            </a:r>
            <a:r>
              <a:rPr lang="ru-RU" sz="2000" dirty="0"/>
              <a:t>QIWI </a:t>
            </a:r>
            <a:r>
              <a:rPr lang="ru-RU" sz="2000" dirty="0" smtClean="0"/>
              <a:t>Кошелек и др.;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Управление заказами услуг в личном кабинете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Быстрые и безопасные </a:t>
            </a:r>
            <a:r>
              <a:rPr lang="ru-RU" sz="2000" dirty="0" smtClean="0"/>
              <a:t>платежи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102" y="283165"/>
            <a:ext cx="5158680" cy="45774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Оплата услуг на сайте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31378"/>
            <a:ext cx="4483861" cy="387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6" y="1440521"/>
            <a:ext cx="8334006" cy="5039065"/>
          </a:xfrm>
          <a:prstGeom prst="rect">
            <a:avLst/>
          </a:prstGeom>
        </p:spPr>
      </p:pic>
      <p:sp>
        <p:nvSpPr>
          <p:cNvPr id="355330" name="AutoShape 2" descr="https://cp.bitrix.ru/bitrix/tools/disk/uf.php?attachedId=88596&amp;action=show&amp;ncc=1&amp;"/>
          <p:cNvSpPr>
            <a:spLocks noChangeAspect="1" noChangeArrowheads="1"/>
          </p:cNvSpPr>
          <p:nvPr/>
        </p:nvSpPr>
        <p:spPr bwMode="auto">
          <a:xfrm>
            <a:off x="155575" y="-3001963"/>
            <a:ext cx="6477000" cy="6257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ersonal_stamps.jpg"/>
          <p:cNvPicPr>
            <a:picLocks noChangeAspect="1"/>
          </p:cNvPicPr>
          <p:nvPr/>
        </p:nvPicPr>
        <p:blipFill>
          <a:blip r:embed="rId5" cstate="print"/>
          <a:srcRect b="29710"/>
          <a:stretch>
            <a:fillRect/>
          </a:stretch>
        </p:blipFill>
        <p:spPr>
          <a:xfrm>
            <a:off x="589880" y="1062793"/>
            <a:ext cx="7820224" cy="5306072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98178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Доступность сайта с любых устройств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6712"/>
            <a:ext cx="9144000" cy="1584176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80728"/>
            <a:ext cx="8307387" cy="128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71600" y="1772816"/>
            <a:ext cx="7102590" cy="3315709"/>
            <a:chOff x="1697639" y="1377245"/>
            <a:chExt cx="5818880" cy="253672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Consumer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Corporate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Tablets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pic>
          <p:nvPicPr>
            <p:cNvPr id="19" name="Изображение 18" descr="Снимок экрана 2013-09-24 в 0.56.3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70" dirty="0" smtClean="0"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latin typeface="Calibri"/>
                <a:cs typeface="Calibri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180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160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140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120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100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80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60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40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0 </a:t>
              </a:r>
              <a:endParaRPr lang="ru-RU" sz="800" spc="-40" dirty="0">
                <a:latin typeface="Calibri"/>
                <a:cs typeface="Calibri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95536" y="220118"/>
            <a:ext cx="549112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PC</a:t>
            </a:r>
            <a:r>
              <a:rPr lang="ru-RU" sz="3200" b="1" dirty="0" smtClean="0">
                <a:latin typeface="Calibri"/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  <p:grpSp>
        <p:nvGrpSpPr>
          <p:cNvPr id="2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58674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3707904" y="0"/>
            <a:ext cx="1888947" cy="47667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Стационары и госпитали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Сайтов нет у 46% учреждений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Диагностические центры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Родильные дома</a:t>
            </a:r>
            <a:endParaRPr lang="ru-RU" sz="22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 smtClean="0">
                <a:latin typeface="Calibri" pitchFamily="34" charset="0"/>
              </a:rPr>
              <a:t>40% вообще не имеют сайта...</a:t>
            </a:r>
            <a:endParaRPr lang="ru-RU" sz="2200" b="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3200" y="5517232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</a:rPr>
            </a:br>
            <a:r>
              <a:rPr lang="ru-RU" sz="2600" dirty="0" smtClean="0">
                <a:solidFill>
                  <a:srgbClr val="C00000"/>
                </a:solidFill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1196752"/>
            <a:ext cx="803920" cy="95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r="1718" b="5876"/>
          <a:stretch/>
        </p:blipFill>
        <p:spPr bwMode="auto">
          <a:xfrm>
            <a:off x="611561" y="1828800"/>
            <a:ext cx="8300580" cy="3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265" r="9043" b="15947"/>
          <a:stretch/>
        </p:blipFill>
        <p:spPr bwMode="auto">
          <a:xfrm>
            <a:off x="578429" y="1828800"/>
            <a:ext cx="8366843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603397" y="1813064"/>
            <a:ext cx="8292139" cy="41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работы администратора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99592" y="1556792"/>
            <a:ext cx="361288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Настройка расписания  врачей на несколько недель вперед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Автоматическое проставление интервал приема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Привязка врача к разным подразделениям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Отправка врачу  на почту его расписания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загрузкой врачей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1484784"/>
            <a:ext cx="3845485" cy="3937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Готовая интеграция с решениями  фирмы </a:t>
            </a:r>
            <a:r>
              <a:rPr lang="en-US" sz="2600" dirty="0" smtClean="0">
                <a:latin typeface="Calibri" pitchFamily="34" charset="0"/>
              </a:rPr>
              <a:t>   </a:t>
            </a:r>
            <a:r>
              <a:rPr lang="ru-RU" sz="2600" dirty="0" smtClean="0">
                <a:latin typeface="Calibri" pitchFamily="34" charset="0"/>
              </a:rPr>
              <a:t>«1С»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Единая база клиники или филиалов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Документированный </a:t>
            </a:r>
            <a:r>
              <a:rPr lang="en-US" sz="2600" dirty="0" smtClean="0">
                <a:latin typeface="Calibri" pitchFamily="34" charset="0"/>
              </a:rPr>
              <a:t>API</a:t>
            </a: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Мгновенный обмен данными в формате 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endParaRPr lang="ru-RU" sz="26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Управление оплатой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Простое подключение платежных систем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Маркетинговые инструменты: скидки, акции, подарки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Ведение заказа в административной панели сайта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и др. функционал </a:t>
            </a:r>
            <a:r>
              <a:rPr lang="ru-RU" sz="2800" dirty="0" err="1" smtClean="0"/>
              <a:t>интернет-магазина</a:t>
            </a:r>
            <a:endParaRPr lang="ru-RU" sz="28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0994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78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609600" y="55118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«Если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				вас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…»</a:t>
            </a:r>
            <a:endParaRPr lang="ru-RU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540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0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35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Увеличить кол-во новых посетителей, которым можно предложить услуги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престиж клиники (стоимость бренда)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/>
              <a:t>Снизить затраты административного персонала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7320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бизнес задачи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Лицензия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Решение доступно в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361870"/>
              </p:ext>
            </p:extLst>
          </p:nvPr>
        </p:nvGraphicFramePr>
        <p:xfrm>
          <a:off x="755576" y="1667206"/>
          <a:ext cx="6552727" cy="3230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0589"/>
                <a:gridCol w="2376069"/>
                <a:gridCol w="23760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  БУС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 лицензии, руб.*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Базовый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21 900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31 900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Расширенный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64 900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83 900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Веб-кластер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Редакция доступна в </a:t>
                      </a:r>
                      <a:r>
                        <a:rPr lang="en-US" b="0" dirty="0" err="1" smtClean="0"/>
                        <a:t>Enterprize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http://www.1c-bitrix.ru/products/enterprise/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7544" y="6265193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kern="0" dirty="0" smtClean="0">
                <a:solidFill>
                  <a:sysClr val="windowText" lastClr="000000"/>
                </a:solidFill>
                <a:hlinkClick r:id="rId6"/>
              </a:rPr>
              <a:t>http://marketplace.1c-bitrix.ru/solutions/bitrix.sitemedicine/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489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Повышение цен с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83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" y="2146759"/>
            <a:ext cx="9143999" cy="1930313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4" y="0"/>
            <a:ext cx="1527941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48894" y="2146759"/>
            <a:ext cx="7963981" cy="1754326"/>
            <a:chOff x="520011" y="1656764"/>
            <a:chExt cx="7963981" cy="1315744"/>
          </a:xfrm>
        </p:grpSpPr>
        <p:pic>
          <p:nvPicPr>
            <p:cNvPr id="11" name="Изображение 10" descr="b24_объединяет компанию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29" y="1798118"/>
              <a:ext cx="2632763" cy="90686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0011" y="1656764"/>
              <a:ext cx="5475234" cy="1315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latin typeface="Calibri"/>
                  <a:ea typeface="Calibri"/>
                  <a:cs typeface="Calibri"/>
                </a:rPr>
                <a:t>Создайте внутренний портал медицинской организации с помощью</a:t>
              </a:r>
              <a:endParaRPr lang="ru-RU" sz="36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/>
          <a:srcRect l="1" r="-3534"/>
          <a:stretch/>
        </p:blipFill>
        <p:spPr>
          <a:xfrm>
            <a:off x="104555" y="346348"/>
            <a:ext cx="9144000" cy="5823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942530"/>
            <a:ext cx="2567883" cy="143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2104406"/>
            <a:ext cx="2901060" cy="13323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429603" y="6165304"/>
            <a:ext cx="3592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Начать бесплатно на bitrix24.ru</a:t>
            </a:r>
          </a:p>
        </p:txBody>
      </p:sp>
    </p:spTree>
    <p:extLst>
      <p:ext uri="{BB962C8B-B14F-4D97-AF65-F5344CB8AC3E}">
        <p14:creationId xmlns:p14="http://schemas.microsoft.com/office/powerpoint/2010/main" val="10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58280" y="3556666"/>
            <a:ext cx="4847119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err="1" smtClean="0">
                <a:solidFill>
                  <a:sysClr val="windowText" lastClr="000000"/>
                </a:solidFill>
                <a:latin typeface="Calibri"/>
              </a:rPr>
              <a:t>Онлайн-регистратура</a:t>
            </a: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Мобильная версия </a:t>
            </a:r>
            <a:r>
              <a:rPr lang="ru-RU" sz="2100" kern="0" dirty="0">
                <a:solidFill>
                  <a:sysClr val="windowText" lastClr="000000"/>
                </a:solidFill>
              </a:rPr>
              <a:t>и </a:t>
            </a:r>
            <a:r>
              <a:rPr lang="ru-RU" sz="2100" kern="0" dirty="0" err="1">
                <a:solidFill>
                  <a:sysClr val="windowText" lastClr="000000"/>
                </a:solidFill>
              </a:rPr>
              <a:t>инфомат</a:t>
            </a:r>
            <a:endParaRPr lang="ru-RU" sz="2100" b="0" kern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b="0" kern="0" dirty="0" smtClean="0">
                <a:latin typeface="Calibri"/>
              </a:rPr>
              <a:t>Видео-консультации </a:t>
            </a:r>
            <a:r>
              <a:rPr lang="ru-RU" sz="2100" b="0" kern="0" baseline="30000" dirty="0" smtClean="0">
                <a:solidFill>
                  <a:srgbClr val="FF0000"/>
                </a:solidFill>
                <a:latin typeface="Calibri"/>
              </a:rPr>
              <a:t>релиз</a:t>
            </a:r>
            <a:r>
              <a:rPr lang="ru-RU" sz="2100" b="0" kern="0" baseline="30000" dirty="0" smtClean="0">
                <a:latin typeface="Calibri"/>
              </a:rPr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>
                <a:latin typeface="Calibri"/>
              </a:rPr>
              <a:t>Оплата услуг на сайте </a:t>
            </a:r>
            <a:r>
              <a:rPr lang="ru-RU" sz="2100" kern="0" baseline="30000" dirty="0" smtClean="0">
                <a:solidFill>
                  <a:srgbClr val="FF0000"/>
                </a:solidFill>
              </a:rPr>
              <a:t>релиз</a:t>
            </a:r>
            <a:r>
              <a:rPr lang="ru-RU" sz="2100" kern="0" baseline="30000" dirty="0" smtClean="0"/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 smtClean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/>
              <a:t>Интеграция с МИС</a:t>
            </a:r>
          </a:p>
          <a:p>
            <a:pPr marL="344488" lvl="1" indent="-342900">
              <a:spcBef>
                <a:spcPts val="1200"/>
              </a:spcBef>
              <a:defRPr/>
            </a:pPr>
            <a:r>
              <a:rPr lang="en-US" dirty="0">
                <a:hlinkClick r:id="rId2"/>
              </a:rPr>
              <a:t>http://marketplace.1c-bitrix.ru/solutions/bitrix.sitemedicine</a:t>
            </a:r>
            <a:r>
              <a:rPr lang="en-US" dirty="0" smtClean="0">
                <a:hlinkClick r:id="rId2"/>
              </a:rPr>
              <a:t>/</a:t>
            </a:r>
            <a:endParaRPr lang="ru-RU" sz="2100" kern="0" baseline="30000" dirty="0" smtClean="0">
              <a:solidFill>
                <a:srgbClr val="FF0000"/>
              </a:solidFill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58281" y="1087440"/>
            <a:ext cx="3521631" cy="2149506"/>
            <a:chOff x="4788024" y="2486615"/>
            <a:chExt cx="4571999" cy="27404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486615"/>
              <a:ext cx="4571999" cy="274045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19" y="3856841"/>
              <a:ext cx="656237" cy="1239558"/>
            </a:xfrm>
            <a:prstGeom prst="rect">
              <a:avLst/>
            </a:prstGeom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4951"/>
            <a:ext cx="3875286" cy="8524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265113">
              <a:lnSpc>
                <a:spcPct val="90000"/>
              </a:lnSpc>
            </a:pPr>
            <a:r>
              <a:rPr lang="ru-RU" sz="2200" b="1" dirty="0" smtClean="0">
                <a:latin typeface="Calibri" pitchFamily="34" charset="0"/>
              </a:rPr>
              <a:t>1С-Битрикс: Сайт медицинской организации</a:t>
            </a:r>
            <a:endParaRPr lang="en-US" sz="2200" b="1" dirty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113035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Внутренний портал медицинской организации с помощью </a:t>
            </a:r>
            <a:r>
              <a:rPr lang="ru-RU" sz="2400" b="1" dirty="0" smtClean="0"/>
              <a:t>«Битрикс24»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Совместная работа над документами и задачами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Планирование </a:t>
            </a:r>
            <a:r>
              <a:rPr lang="ru-RU" sz="2000" dirty="0"/>
              <a:t>и </a:t>
            </a:r>
            <a:r>
              <a:rPr lang="ru-RU" sz="2000" dirty="0" smtClean="0"/>
              <a:t>отчетность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Коммуникации </a:t>
            </a:r>
            <a:r>
              <a:rPr lang="ru-RU" sz="2000" dirty="0"/>
              <a:t>между сотрудниками (чат, аудио/</a:t>
            </a:r>
            <a:r>
              <a:rPr lang="ru-RU" sz="2000" dirty="0" err="1"/>
              <a:t>видеозвонки</a:t>
            </a:r>
            <a:r>
              <a:rPr lang="ru-R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Мобильное </a:t>
            </a:r>
            <a:r>
              <a:rPr lang="ru-RU" sz="2000" dirty="0"/>
              <a:t>приложение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www.1c-bitrix.ru/images/box/b2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94487"/>
            <a:ext cx="3181871" cy="20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78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3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98</a:t>
            </a:fld>
            <a:endParaRPr lang="ru-RU"/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368152" cy="13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5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10447</TotalTime>
  <Words>2425</Words>
  <Application>Microsoft Office PowerPoint</Application>
  <PresentationFormat>Экран (4:3)</PresentationFormat>
  <Paragraphs>570</Paragraphs>
  <Slides>98</Slides>
  <Notes>81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98</vt:i4>
      </vt:variant>
    </vt:vector>
  </HeadingPairs>
  <TitlesOfParts>
    <vt:vector size="116" baseType="lpstr">
      <vt:lpstr>Arial Unicode MS</vt:lpstr>
      <vt:lpstr>Arial</vt:lpstr>
      <vt:lpstr>Arial Black</vt:lpstr>
      <vt:lpstr>Calibri</vt:lpstr>
      <vt:lpstr>Comic Sans MS</vt:lpstr>
      <vt:lpstr>Symbol</vt:lpstr>
      <vt:lpstr>Times New Roman</vt:lpstr>
      <vt:lpstr>Verdana</vt:lpstr>
      <vt:lpstr>Wingdings</vt:lpstr>
      <vt:lpstr>Тема1</vt:lpstr>
      <vt:lpstr>Модуль Планирование и бюджетирование для ББУ</vt:lpstr>
      <vt:lpstr>6_Тема1</vt:lpstr>
      <vt:lpstr>7_Тема1</vt:lpstr>
      <vt:lpstr>9_Тема1</vt:lpstr>
      <vt:lpstr>10_Тема1</vt:lpstr>
      <vt:lpstr>1_Default Design</vt:lpstr>
      <vt:lpstr>5_Тема1</vt:lpstr>
      <vt:lpstr>10_Default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786</cp:revision>
  <dcterms:created xsi:type="dcterms:W3CDTF">2010-07-29T09:25:57Z</dcterms:created>
  <dcterms:modified xsi:type="dcterms:W3CDTF">2015-02-27T10:58:01Z</dcterms:modified>
</cp:coreProperties>
</file>